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934" r:id="rId2"/>
    <p:sldId id="866" r:id="rId3"/>
    <p:sldId id="906" r:id="rId4"/>
    <p:sldId id="907" r:id="rId5"/>
    <p:sldId id="905" r:id="rId6"/>
    <p:sldId id="908" r:id="rId7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505"/>
    <a:srgbClr val="C95100"/>
    <a:srgbClr val="F27303"/>
    <a:srgbClr val="BE4B05"/>
    <a:srgbClr val="F58A39"/>
    <a:srgbClr val="D21417"/>
    <a:srgbClr val="B6963E"/>
    <a:srgbClr val="FEE38B"/>
    <a:srgbClr val="AB5424"/>
    <a:srgbClr val="E3C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 autoAdjust="0"/>
    <p:restoredTop sz="96000" autoAdjust="0"/>
  </p:normalViewPr>
  <p:slideViewPr>
    <p:cSldViewPr snapToGrid="0" snapToObjects="1" showGuides="1">
      <p:cViewPr varScale="1">
        <p:scale>
          <a:sx n="131" d="100"/>
          <a:sy n="131" d="100"/>
        </p:scale>
        <p:origin x="1512" y="184"/>
      </p:cViewPr>
      <p:guideLst>
        <p:guide orient="horz" pos="2160"/>
        <p:guide pos="312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7DBB-5675-2E4F-BEA7-A12638B1E5E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3D5B-C7B1-184E-8B07-0ED119BBE3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59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24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28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6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12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6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2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1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8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43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E98D-7076-6747-8AC7-408718821CA4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0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1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1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C10562D9-BBFD-F841-E38B-C01111C29954}"/>
              </a:ext>
            </a:extLst>
          </p:cNvPr>
          <p:cNvSpPr/>
          <p:nvPr/>
        </p:nvSpPr>
        <p:spPr>
          <a:xfrm>
            <a:off x="319489" y="233462"/>
            <a:ext cx="9276203" cy="3195537"/>
          </a:xfrm>
          <a:prstGeom prst="roundRect">
            <a:avLst>
              <a:gd name="adj" fmla="val 2696"/>
            </a:avLst>
          </a:prstGeom>
          <a:gradFill>
            <a:gsLst>
              <a:gs pos="0">
                <a:srgbClr val="A60403"/>
              </a:gs>
              <a:gs pos="51000">
                <a:srgbClr val="C00000"/>
              </a:gs>
              <a:gs pos="100000">
                <a:srgbClr val="8B0705"/>
              </a:gs>
            </a:gsLst>
            <a:lin ang="2700000" scaled="0"/>
          </a:gradFill>
          <a:ln w="28575">
            <a:gradFill>
              <a:gsLst>
                <a:gs pos="0">
                  <a:srgbClr val="FEE38B"/>
                </a:gs>
                <a:gs pos="34000">
                  <a:srgbClr val="B6963E"/>
                </a:gs>
                <a:gs pos="73000">
                  <a:srgbClr val="FEE38B"/>
                </a:gs>
                <a:gs pos="100000">
                  <a:srgbClr val="B6963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C37E30-8D33-AFD7-F25D-7176EECA2A8C}"/>
              </a:ext>
            </a:extLst>
          </p:cNvPr>
          <p:cNvSpPr txBox="1"/>
          <p:nvPr/>
        </p:nvSpPr>
        <p:spPr>
          <a:xfrm>
            <a:off x="4307987" y="6086104"/>
            <a:ext cx="131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2025.04</a:t>
            </a:r>
            <a:endParaRPr kumimoji="1" lang="ja-JP" altLang="en-US" sz="2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22ED63F-D8ED-7D26-352C-5F85858EE4DA}"/>
              </a:ext>
            </a:extLst>
          </p:cNvPr>
          <p:cNvGrpSpPr/>
          <p:nvPr/>
        </p:nvGrpSpPr>
        <p:grpSpPr>
          <a:xfrm>
            <a:off x="2244433" y="1363124"/>
            <a:ext cx="5421719" cy="936212"/>
            <a:chOff x="2244433" y="1242523"/>
            <a:chExt cx="5421719" cy="93621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90A39F3-2222-A6FC-DCB6-2A5ABEC0F0EB}"/>
                </a:ext>
              </a:extLst>
            </p:cNvPr>
            <p:cNvSpPr txBox="1"/>
            <p:nvPr/>
          </p:nvSpPr>
          <p:spPr>
            <a:xfrm>
              <a:off x="2535511" y="1481110"/>
              <a:ext cx="48349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200" b="1">
                  <a:gradFill>
                    <a:gsLst>
                      <a:gs pos="0">
                        <a:srgbClr val="FEE38B"/>
                      </a:gs>
                      <a:gs pos="36000">
                        <a:srgbClr val="B6963E"/>
                      </a:gs>
                      <a:gs pos="75000">
                        <a:srgbClr val="FEE38B"/>
                      </a:gs>
                      <a:gs pos="100000">
                        <a:srgbClr val="B6963E"/>
                      </a:gs>
                    </a:gsLst>
                    <a:lin ang="5400000" scaled="1"/>
                  </a:gradFill>
                  <a:latin typeface="Meiryo" panose="020B0604030504040204" pitchFamily="34" charset="-128"/>
                  <a:ea typeface="Meiryo" panose="020B0604030504040204" pitchFamily="34" charset="-128"/>
                </a:rPr>
                <a:t>ヤフーパッケージ</a:t>
              </a:r>
              <a:r>
                <a:rPr kumimoji="1" lang="en-US" altLang="ja-JP" sz="3200" b="1" dirty="0">
                  <a:gradFill>
                    <a:gsLst>
                      <a:gs pos="0">
                        <a:srgbClr val="FEE38B"/>
                      </a:gs>
                      <a:gs pos="36000">
                        <a:srgbClr val="B6963E"/>
                      </a:gs>
                      <a:gs pos="75000">
                        <a:srgbClr val="FEE38B"/>
                      </a:gs>
                      <a:gs pos="100000">
                        <a:srgbClr val="B6963E"/>
                      </a:gs>
                    </a:gsLst>
                    <a:lin ang="5400000" scaled="1"/>
                  </a:gradFill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kumimoji="1" lang="ja-JP" altLang="en-US" sz="3200" b="1">
                  <a:gradFill>
                    <a:gsLst>
                      <a:gs pos="0">
                        <a:srgbClr val="FEE38B"/>
                      </a:gs>
                      <a:gs pos="36000">
                        <a:srgbClr val="B6963E"/>
                      </a:gs>
                      <a:gs pos="75000">
                        <a:srgbClr val="FEE38B"/>
                      </a:gs>
                      <a:gs pos="100000">
                        <a:srgbClr val="B6963E"/>
                      </a:gs>
                    </a:gsLst>
                    <a:lin ang="5400000" scaled="1"/>
                  </a:gradFill>
                  <a:latin typeface="Meiryo" panose="020B0604030504040204" pitchFamily="34" charset="-128"/>
                  <a:ea typeface="Meiryo" panose="020B0604030504040204" pitchFamily="34" charset="-128"/>
                </a:rPr>
                <a:t>リッチ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F6C336E-4215-F671-A435-24DC29C263B7}"/>
                </a:ext>
              </a:extLst>
            </p:cNvPr>
            <p:cNvSpPr/>
            <p:nvPr/>
          </p:nvSpPr>
          <p:spPr>
            <a:xfrm>
              <a:off x="2244433" y="1242523"/>
              <a:ext cx="5421719" cy="936212"/>
            </a:xfrm>
            <a:prstGeom prst="rect">
              <a:avLst/>
            </a:prstGeom>
            <a:noFill/>
            <a:ln w="28575">
              <a:gradFill>
                <a:gsLst>
                  <a:gs pos="0">
                    <a:srgbClr val="FEE38B"/>
                  </a:gs>
                  <a:gs pos="36000">
                    <a:srgbClr val="B6963E"/>
                  </a:gs>
                  <a:gs pos="75000">
                    <a:srgbClr val="FEE38B"/>
                  </a:gs>
                  <a:gs pos="100000">
                    <a:srgbClr val="B6963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66C6D9C0-1E79-E1DE-5CCD-AF19DEB4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98" y="373884"/>
            <a:ext cx="1324471" cy="15684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F106A8-F6AB-CE1F-E299-ECF16DD5AD32}"/>
              </a:ext>
            </a:extLst>
          </p:cNvPr>
          <p:cNvGrpSpPr/>
          <p:nvPr/>
        </p:nvGrpSpPr>
        <p:grpSpPr>
          <a:xfrm>
            <a:off x="2599116" y="3991270"/>
            <a:ext cx="4047850" cy="1667147"/>
            <a:chOff x="2202130" y="4317244"/>
            <a:chExt cx="3845341" cy="1583743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94F327E-E05B-09DE-6438-3538A5AFBEBC}"/>
                </a:ext>
              </a:extLst>
            </p:cNvPr>
            <p:cNvGrpSpPr/>
            <p:nvPr/>
          </p:nvGrpSpPr>
          <p:grpSpPr>
            <a:xfrm>
              <a:off x="2202130" y="4317244"/>
              <a:ext cx="2989028" cy="1583743"/>
              <a:chOff x="2542263" y="3219489"/>
              <a:chExt cx="2399632" cy="1271449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18A8AC8-FA98-DC48-6A77-4610081BB92D}"/>
                  </a:ext>
                </a:extLst>
              </p:cNvPr>
              <p:cNvSpPr/>
              <p:nvPr/>
            </p:nvSpPr>
            <p:spPr>
              <a:xfrm>
                <a:off x="2937484" y="3265313"/>
                <a:ext cx="1642345" cy="1044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95740656-8F1F-5DB2-D584-A64909BF53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345"/>
              <a:stretch/>
            </p:blipFill>
            <p:spPr>
              <a:xfrm>
                <a:off x="2542263" y="3219489"/>
                <a:ext cx="2399632" cy="1271449"/>
              </a:xfrm>
              <a:prstGeom prst="rect">
                <a:avLst/>
              </a:prstGeom>
            </p:spPr>
          </p:pic>
          <p:pic>
            <p:nvPicPr>
              <p:cNvPr id="14" name="図 13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87C41C66-EFB2-2286-7F22-627E988B1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5180" y="3298120"/>
                <a:ext cx="1352331" cy="1016715"/>
              </a:xfrm>
              <a:prstGeom prst="rect">
                <a:avLst/>
              </a:prstGeom>
            </p:spPr>
          </p:pic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D19CF71-4C8F-0409-E9BC-1037EB2D9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2999" y="4444154"/>
              <a:ext cx="1094472" cy="1434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63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角丸四角形 204">
            <a:extLst>
              <a:ext uri="{FF2B5EF4-FFF2-40B4-BE49-F238E27FC236}">
                <a16:creationId xmlns:a16="http://schemas.microsoft.com/office/drawing/2014/main" id="{ED2FD9A8-BBD2-6E2E-2FC8-F57312EFE9B3}"/>
              </a:ext>
            </a:extLst>
          </p:cNvPr>
          <p:cNvSpPr>
            <a:spLocks/>
          </p:cNvSpPr>
          <p:nvPr/>
        </p:nvSpPr>
        <p:spPr>
          <a:xfrm>
            <a:off x="5057527" y="1754965"/>
            <a:ext cx="1156475" cy="308897"/>
          </a:xfrm>
          <a:prstGeom prst="roundRect">
            <a:avLst>
              <a:gd name="adj" fmla="val 7668"/>
            </a:avLst>
          </a:prstGeom>
          <a:gradFill>
            <a:gsLst>
              <a:gs pos="0">
                <a:srgbClr val="EE4042"/>
              </a:gs>
              <a:gs pos="99000">
                <a:srgbClr val="C82322"/>
              </a:gs>
            </a:gsLst>
            <a:lin ang="27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F2E6F894-D9CF-064C-90AF-2E783A301D1D}"/>
              </a:ext>
            </a:extLst>
          </p:cNvPr>
          <p:cNvSpPr/>
          <p:nvPr/>
        </p:nvSpPr>
        <p:spPr>
          <a:xfrm flipV="1">
            <a:off x="479940" y="1009756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8E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16ED8837-6386-C544-E1AC-6187968A9980}"/>
              </a:ext>
            </a:extLst>
          </p:cNvPr>
          <p:cNvSpPr/>
          <p:nvPr/>
        </p:nvSpPr>
        <p:spPr>
          <a:xfrm>
            <a:off x="2229175" y="1525575"/>
            <a:ext cx="1435963" cy="478166"/>
          </a:xfrm>
          <a:prstGeom prst="rightArrow">
            <a:avLst>
              <a:gd name="adj1" fmla="val 63355"/>
              <a:gd name="adj2" fmla="val 441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5BBFC2AB-4844-A34D-83AA-0C2DDBE566D6}"/>
              </a:ext>
            </a:extLst>
          </p:cNvPr>
          <p:cNvSpPr/>
          <p:nvPr/>
        </p:nvSpPr>
        <p:spPr>
          <a:xfrm flipV="1">
            <a:off x="479940" y="2295137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8E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角丸四角形 204">
            <a:extLst>
              <a:ext uri="{FF2B5EF4-FFF2-40B4-BE49-F238E27FC236}">
                <a16:creationId xmlns:a16="http://schemas.microsoft.com/office/drawing/2014/main" id="{BDADFB6D-ACD0-B344-B9BB-A830696C4A79}"/>
              </a:ext>
            </a:extLst>
          </p:cNvPr>
          <p:cNvSpPr/>
          <p:nvPr/>
        </p:nvSpPr>
        <p:spPr>
          <a:xfrm>
            <a:off x="1522017" y="2886764"/>
            <a:ext cx="8067662" cy="3072999"/>
          </a:xfrm>
          <a:prstGeom prst="roundRect">
            <a:avLst>
              <a:gd name="adj" fmla="val 2989"/>
            </a:avLst>
          </a:prstGeom>
          <a:solidFill>
            <a:srgbClr val="FFE6E3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176E4B9-EEC6-954C-0F8B-A200A70F736B}"/>
              </a:ext>
            </a:extLst>
          </p:cNvPr>
          <p:cNvGrpSpPr/>
          <p:nvPr/>
        </p:nvGrpSpPr>
        <p:grpSpPr>
          <a:xfrm>
            <a:off x="7382777" y="3104852"/>
            <a:ext cx="1260879" cy="1264378"/>
            <a:chOff x="7241733" y="1270074"/>
            <a:chExt cx="2016626" cy="2022224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8A4F0EC-16B0-2315-63D4-0B3AAB753DCB}"/>
                </a:ext>
              </a:extLst>
            </p:cNvPr>
            <p:cNvGrpSpPr/>
            <p:nvPr/>
          </p:nvGrpSpPr>
          <p:grpSpPr>
            <a:xfrm>
              <a:off x="7241733" y="1270074"/>
              <a:ext cx="2016626" cy="2022222"/>
              <a:chOff x="513033" y="432676"/>
              <a:chExt cx="2115990" cy="1989716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E8070C4D-A08E-C149-A6E7-D6F7E10D8943}"/>
                  </a:ext>
                </a:extLst>
              </p:cNvPr>
              <p:cNvGrpSpPr/>
              <p:nvPr/>
            </p:nvGrpSpPr>
            <p:grpSpPr>
              <a:xfrm>
                <a:off x="513033" y="432676"/>
                <a:ext cx="2115990" cy="1989716"/>
                <a:chOff x="513033" y="446487"/>
                <a:chExt cx="2115990" cy="1989716"/>
              </a:xfrm>
            </p:grpSpPr>
            <p:pic>
              <p:nvPicPr>
                <p:cNvPr id="36" name="図 35">
                  <a:extLst>
                    <a:ext uri="{FF2B5EF4-FFF2-40B4-BE49-F238E27FC236}">
                      <a16:creationId xmlns:a16="http://schemas.microsoft.com/office/drawing/2014/main" id="{98F16738-8D27-3B96-0F69-5AE6F9D3B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3033" y="446487"/>
                  <a:ext cx="2115990" cy="1989716"/>
                </a:xfrm>
                <a:prstGeom prst="rect">
                  <a:avLst/>
                </a:prstGeom>
              </p:spPr>
            </p:pic>
            <p:pic>
              <p:nvPicPr>
                <p:cNvPr id="37" name="図 36">
                  <a:extLst>
                    <a:ext uri="{FF2B5EF4-FFF2-40B4-BE49-F238E27FC236}">
                      <a16:creationId xmlns:a16="http://schemas.microsoft.com/office/drawing/2014/main" id="{276D9A5A-31BB-E726-5B86-601C52939A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300" y="567291"/>
                  <a:ext cx="1079455" cy="148426"/>
                </a:xfrm>
                <a:prstGeom prst="rect">
                  <a:avLst/>
                </a:prstGeom>
              </p:spPr>
            </p:pic>
          </p:grpSp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F7A23E5B-F7FD-095E-A684-FA1115FDE4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03"/>
              <a:stretch/>
            </p:blipFill>
            <p:spPr>
              <a:xfrm>
                <a:off x="654267" y="958607"/>
                <a:ext cx="1843200" cy="1050673"/>
              </a:xfrm>
              <a:prstGeom prst="rect">
                <a:avLst/>
              </a:prstGeom>
            </p:spPr>
          </p:pic>
        </p:grp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D379B21-8D3F-2B47-DE67-8C074BA5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3106" y="1572570"/>
              <a:ext cx="1713877" cy="248191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CD0AA96-674F-161C-F790-A82160764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6335" y="2868487"/>
              <a:ext cx="1730648" cy="423811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E139DDE-48CF-AB61-6A61-E4F7702C65B3}"/>
              </a:ext>
            </a:extLst>
          </p:cNvPr>
          <p:cNvGrpSpPr/>
          <p:nvPr/>
        </p:nvGrpSpPr>
        <p:grpSpPr>
          <a:xfrm>
            <a:off x="1563951" y="3122489"/>
            <a:ext cx="5543751" cy="2750999"/>
            <a:chOff x="2542263" y="3219489"/>
            <a:chExt cx="2562197" cy="127144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0BBE2B7B-7D5A-2C43-6EA7-C3744B147E6A}"/>
                </a:ext>
              </a:extLst>
            </p:cNvPr>
            <p:cNvSpPr/>
            <p:nvPr/>
          </p:nvSpPr>
          <p:spPr>
            <a:xfrm>
              <a:off x="2937484" y="3265313"/>
              <a:ext cx="1642345" cy="1044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AB0B3B81-E378-22C2-819B-BDBDF093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2263" y="3219489"/>
              <a:ext cx="2562197" cy="1271449"/>
            </a:xfrm>
            <a:prstGeom prst="rect">
              <a:avLst/>
            </a:prstGeom>
          </p:spPr>
        </p:pic>
        <p:pic>
          <p:nvPicPr>
            <p:cNvPr id="38" name="図 37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EE513A57-401E-ABC5-7598-24BAD066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5180" y="3298120"/>
              <a:ext cx="1352331" cy="1016715"/>
            </a:xfrm>
            <a:prstGeom prst="rect">
              <a:avLst/>
            </a:prstGeom>
          </p:spPr>
        </p:pic>
      </p:grp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769BF8FF-1A0E-466B-834F-8817D6C61F9C}"/>
              </a:ext>
            </a:extLst>
          </p:cNvPr>
          <p:cNvSpPr/>
          <p:nvPr/>
        </p:nvSpPr>
        <p:spPr>
          <a:xfrm flipV="1">
            <a:off x="479940" y="6108998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8E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台形 163">
            <a:extLst>
              <a:ext uri="{FF2B5EF4-FFF2-40B4-BE49-F238E27FC236}">
                <a16:creationId xmlns:a16="http://schemas.microsoft.com/office/drawing/2014/main" id="{39209CDD-DB24-994D-9B56-AA9F2485B906}"/>
              </a:ext>
            </a:extLst>
          </p:cNvPr>
          <p:cNvSpPr/>
          <p:nvPr/>
        </p:nvSpPr>
        <p:spPr>
          <a:xfrm rot="10800000">
            <a:off x="1890352" y="2725863"/>
            <a:ext cx="7337264" cy="324000"/>
          </a:xfrm>
          <a:prstGeom prst="trapezoid">
            <a:avLst/>
          </a:prstGeom>
          <a:solidFill>
            <a:srgbClr val="D21616"/>
          </a:solidFill>
          <a:ln w="57150" cap="rnd">
            <a:solidFill>
              <a:srgbClr val="D2161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gradFill flip="none" rotWithShape="1">
            <a:gsLst>
              <a:gs pos="0">
                <a:srgbClr val="8B0404"/>
              </a:gs>
              <a:gs pos="65000">
                <a:srgbClr val="E30201">
                  <a:shade val="67500"/>
                  <a:satMod val="115000"/>
                </a:srgbClr>
              </a:gs>
              <a:gs pos="100000">
                <a:srgbClr val="D01619"/>
              </a:gs>
            </a:gsLst>
            <a:lin ang="10800000" scaled="1"/>
            <a:tileRect/>
          </a:gradFill>
          <a:ln w="76200" cap="rnd">
            <a:gradFill>
              <a:gsLst>
                <a:gs pos="0">
                  <a:srgbClr val="8B0404"/>
                </a:gs>
                <a:gs pos="67000">
                  <a:srgbClr val="CE0000"/>
                </a:gs>
                <a:gs pos="100000">
                  <a:srgbClr val="D11619"/>
                </a:gs>
              </a:gsLst>
              <a:lin ang="108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71"/>
          <a:stretch/>
        </p:blipFill>
        <p:spPr>
          <a:xfrm>
            <a:off x="319246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4291757" y="451406"/>
            <a:ext cx="0" cy="376863"/>
          </a:xfrm>
          <a:prstGeom prst="line">
            <a:avLst/>
          </a:prstGeom>
          <a:ln>
            <a:solidFill>
              <a:srgbClr val="F9D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1C15182-7EA2-EB48-9132-51F111758813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既存の静止画データから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秒の動画を制作し、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 </a:t>
            </a:r>
            <a:r>
              <a:rPr kumimoji="0" lang="ja-JP" alt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トップページ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動画広告を実施。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8B0404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3562" y="90580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二次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利用可能な動画制作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から広告出稿までのオールインワン企画！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08" name="Picture 4" descr="「ヤフーロゴ」の画像検索結果">
            <a:hlinkClick r:id="rId11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8D0B553D-4A85-433A-A27D-2E67EA0A2E39}"/>
              </a:ext>
            </a:extLst>
          </p:cNvPr>
          <p:cNvSpPr/>
          <p:nvPr/>
        </p:nvSpPr>
        <p:spPr>
          <a:xfrm>
            <a:off x="4361032" y="486828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b="1" dirty="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50</a:t>
            </a:r>
            <a:r>
              <a:rPr lang="ja-JP" altLang="en-US" b="1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万</a:t>
            </a:r>
            <a:r>
              <a:rPr lang="ja-JP" altLang="en-US" b="1" dirty="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プラン</a:t>
            </a:r>
            <a:endParaRPr lang="en-US" altLang="ja-JP" b="1" spc="300" dirty="0"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10084F24-95B4-4E91-83E1-5F64652DEC83}"/>
              </a:ext>
            </a:extLst>
          </p:cNvPr>
          <p:cNvSpPr txBox="1"/>
          <p:nvPr/>
        </p:nvSpPr>
        <p:spPr>
          <a:xfrm>
            <a:off x="1054826" y="2366444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sng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sng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sng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u="sng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lang="en-US" altLang="ja-JP" sz="1400" b="1" u="sng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PC</a:t>
            </a:r>
            <a:r>
              <a:rPr lang="ja-JP" altLang="en-US" sz="1400" b="1" u="sng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u="sng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スマホ両方）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期間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エリア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を選択し掲載</a:t>
            </a:r>
          </a:p>
        </p:txBody>
      </p: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3CCF8C90-3B91-4008-9942-04F02F219D32}"/>
              </a:ext>
            </a:extLst>
          </p:cNvPr>
          <p:cNvCxnSpPr>
            <a:cxnSpLocks/>
          </p:cNvCxnSpPr>
          <p:nvPr/>
        </p:nvCxnSpPr>
        <p:spPr>
          <a:xfrm>
            <a:off x="492531" y="6103331"/>
            <a:ext cx="9098881" cy="0"/>
          </a:xfrm>
          <a:prstGeom prst="line">
            <a:avLst/>
          </a:prstGeom>
          <a:ln>
            <a:solidFill>
              <a:srgbClr val="E3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C70FC539-10BA-410A-9EEB-365AD52A1E2A}"/>
              </a:ext>
            </a:extLst>
          </p:cNvPr>
          <p:cNvSpPr txBox="1"/>
          <p:nvPr/>
        </p:nvSpPr>
        <p:spPr>
          <a:xfrm>
            <a:off x="1086555" y="6151154"/>
            <a:ext cx="22300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279" name="ホームベース 142">
            <a:extLst>
              <a:ext uri="{FF2B5EF4-FFF2-40B4-BE49-F238E27FC236}">
                <a16:creationId xmlns:a16="http://schemas.microsoft.com/office/drawing/2014/main" id="{E2B8C00E-BB6F-41E6-88DF-F923ED479132}"/>
              </a:ext>
            </a:extLst>
          </p:cNvPr>
          <p:cNvSpPr/>
          <p:nvPr/>
        </p:nvSpPr>
        <p:spPr>
          <a:xfrm>
            <a:off x="662536" y="5445026"/>
            <a:ext cx="1070891" cy="31617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0" name="片側の 2 つの角を丸めた四角形 123">
            <a:extLst>
              <a:ext uri="{FF2B5EF4-FFF2-40B4-BE49-F238E27FC236}">
                <a16:creationId xmlns:a16="http://schemas.microsoft.com/office/drawing/2014/main" id="{AC4D07A9-CCEF-4E79-AB2E-85DB66ACF518}"/>
              </a:ext>
            </a:extLst>
          </p:cNvPr>
          <p:cNvSpPr/>
          <p:nvPr/>
        </p:nvSpPr>
        <p:spPr>
          <a:xfrm rot="16200000">
            <a:off x="948724" y="5042437"/>
            <a:ext cx="309386" cy="1120232"/>
          </a:xfrm>
          <a:prstGeom prst="round2SameRect">
            <a:avLst>
              <a:gd name="adj1" fmla="val 1797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68EEC4C5-D35F-4884-890C-14E38BA84D5E}"/>
              </a:ext>
            </a:extLst>
          </p:cNvPr>
          <p:cNvSpPr txBox="1"/>
          <p:nvPr/>
        </p:nvSpPr>
        <p:spPr>
          <a:xfrm>
            <a:off x="581185" y="5485815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8C599A3-2907-8791-673C-DE701F29AA55}"/>
              </a:ext>
            </a:extLst>
          </p:cNvPr>
          <p:cNvGrpSpPr/>
          <p:nvPr/>
        </p:nvGrpSpPr>
        <p:grpSpPr>
          <a:xfrm>
            <a:off x="532286" y="4310646"/>
            <a:ext cx="1233457" cy="1104716"/>
            <a:chOff x="413536" y="4687756"/>
            <a:chExt cx="1233457" cy="996518"/>
          </a:xfrm>
        </p:grpSpPr>
        <p:sp>
          <p:nvSpPr>
            <p:cNvPr id="14" name="ホームベース 136">
              <a:extLst>
                <a:ext uri="{FF2B5EF4-FFF2-40B4-BE49-F238E27FC236}">
                  <a16:creationId xmlns:a16="http://schemas.microsoft.com/office/drawing/2014/main" id="{D64AC1EF-6C4C-84A9-B2C7-C61A38DCFD8F}"/>
                </a:ext>
              </a:extLst>
            </p:cNvPr>
            <p:cNvSpPr/>
            <p:nvPr/>
          </p:nvSpPr>
          <p:spPr>
            <a:xfrm>
              <a:off x="500781" y="4687756"/>
              <a:ext cx="1146212" cy="502697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ホームベース 141">
              <a:extLst>
                <a:ext uri="{FF2B5EF4-FFF2-40B4-BE49-F238E27FC236}">
                  <a16:creationId xmlns:a16="http://schemas.microsoft.com/office/drawing/2014/main" id="{8F1263F9-1AE7-0780-7232-0E25D02652AE}"/>
                </a:ext>
              </a:extLst>
            </p:cNvPr>
            <p:cNvSpPr/>
            <p:nvPr/>
          </p:nvSpPr>
          <p:spPr>
            <a:xfrm>
              <a:off x="500781" y="5181576"/>
              <a:ext cx="1146212" cy="502697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" name="片側の 2 つの角を丸めた四角形 131">
              <a:extLst>
                <a:ext uri="{FF2B5EF4-FFF2-40B4-BE49-F238E27FC236}">
                  <a16:creationId xmlns:a16="http://schemas.microsoft.com/office/drawing/2014/main" id="{870C289D-AE29-973E-51D8-EF85AFB20859}"/>
                </a:ext>
              </a:extLst>
            </p:cNvPr>
            <p:cNvSpPr/>
            <p:nvPr/>
          </p:nvSpPr>
          <p:spPr>
            <a:xfrm rot="16200000">
              <a:off x="23337" y="5078076"/>
              <a:ext cx="996397" cy="216000"/>
            </a:xfrm>
            <a:prstGeom prst="round2SameRect">
              <a:avLst>
                <a:gd name="adj1" fmla="val 32569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F30378-B728-61AA-0BBB-7677E9687A30}"/>
              </a:ext>
            </a:extLst>
          </p:cNvPr>
          <p:cNvSpPr txBox="1"/>
          <p:nvPr/>
        </p:nvSpPr>
        <p:spPr>
          <a:xfrm>
            <a:off x="714978" y="4372748"/>
            <a:ext cx="1138185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都道府県</a:t>
            </a: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指定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9" name="円/楕円 162">
            <a:extLst>
              <a:ext uri="{FF2B5EF4-FFF2-40B4-BE49-F238E27FC236}">
                <a16:creationId xmlns:a16="http://schemas.microsoft.com/office/drawing/2014/main" id="{4EB6525A-F20E-0B77-353E-99EF8038CAC3}"/>
              </a:ext>
            </a:extLst>
          </p:cNvPr>
          <p:cNvSpPr>
            <a:spLocks noChangeAspect="1"/>
          </p:cNvSpPr>
          <p:nvPr/>
        </p:nvSpPr>
        <p:spPr>
          <a:xfrm>
            <a:off x="1108077" y="4753686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9E10FD-82C1-42A5-BE01-D2A4945071FC}"/>
              </a:ext>
            </a:extLst>
          </p:cNvPr>
          <p:cNvSpPr txBox="1"/>
          <p:nvPr/>
        </p:nvSpPr>
        <p:spPr>
          <a:xfrm>
            <a:off x="712586" y="4944183"/>
            <a:ext cx="1071966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郡指定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D93A78B-569D-C196-FCB1-A5331C21C88C}"/>
              </a:ext>
            </a:extLst>
          </p:cNvPr>
          <p:cNvSpPr txBox="1"/>
          <p:nvPr/>
        </p:nvSpPr>
        <p:spPr>
          <a:xfrm>
            <a:off x="469448" y="4354846"/>
            <a:ext cx="323165" cy="10028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掲載エリア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指定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31DF286-CB65-D1F8-BCF9-E69A45948753}"/>
              </a:ext>
            </a:extLst>
          </p:cNvPr>
          <p:cNvSpPr/>
          <p:nvPr/>
        </p:nvSpPr>
        <p:spPr>
          <a:xfrm>
            <a:off x="1129949" y="4563096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CB45584-EA1E-E6CE-2251-5077D59602AE}"/>
              </a:ext>
            </a:extLst>
          </p:cNvPr>
          <p:cNvSpPr/>
          <p:nvPr/>
        </p:nvSpPr>
        <p:spPr>
          <a:xfrm>
            <a:off x="1126222" y="5114303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" name="角丸四角形 204">
            <a:extLst>
              <a:ext uri="{FF2B5EF4-FFF2-40B4-BE49-F238E27FC236}">
                <a16:creationId xmlns:a16="http://schemas.microsoft.com/office/drawing/2014/main" id="{9CFD4C5C-DF88-80FE-3216-7BF6C8043EBA}"/>
              </a:ext>
            </a:extLst>
          </p:cNvPr>
          <p:cNvSpPr/>
          <p:nvPr/>
        </p:nvSpPr>
        <p:spPr>
          <a:xfrm>
            <a:off x="1794676" y="4199118"/>
            <a:ext cx="7633728" cy="1521342"/>
          </a:xfrm>
          <a:prstGeom prst="roundRect">
            <a:avLst>
              <a:gd name="adj" fmla="val 2989"/>
            </a:avLst>
          </a:prstGeom>
          <a:solidFill>
            <a:schemeClr val="bg1">
              <a:alpha val="7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BE84154-0420-C2C3-AD94-3BF5F8E91680}"/>
              </a:ext>
            </a:extLst>
          </p:cNvPr>
          <p:cNvGrpSpPr/>
          <p:nvPr/>
        </p:nvGrpSpPr>
        <p:grpSpPr>
          <a:xfrm>
            <a:off x="3059700" y="5466651"/>
            <a:ext cx="5103680" cy="212366"/>
            <a:chOff x="2338431" y="4578911"/>
            <a:chExt cx="5103680" cy="212366"/>
          </a:xfrm>
        </p:grpSpPr>
        <p:sp>
          <p:nvSpPr>
            <p:cNvPr id="212" name="Text Box 11">
              <a:extLst>
                <a:ext uri="{FF2B5EF4-FFF2-40B4-BE49-F238E27FC236}">
                  <a16:creationId xmlns:a16="http://schemas.microsoft.com/office/drawing/2014/main" id="{353C6B1C-29C3-4D15-98C2-0A37970E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897" y="4621399"/>
              <a:ext cx="2098214" cy="1061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掲載回数は設定期間で按分されるイメージです。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92" name="Text Box 11">
              <a:extLst>
                <a:ext uri="{FF2B5EF4-FFF2-40B4-BE49-F238E27FC236}">
                  <a16:creationId xmlns:a16="http://schemas.microsoft.com/office/drawing/2014/main" id="{3D02449E-3066-4E68-8C4C-EF46FA4BB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431" y="4578911"/>
              <a:ext cx="3310696" cy="212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平日開始の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日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〜</a:t>
              </a:r>
              <a:r>
                <a:rPr kumimoji="0" lang="en-US" altLang="ja-JP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</a:t>
              </a:r>
              <a:r>
                <a:rPr kumimoji="0" lang="ja-JP" altLang="en-US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ヶ月間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で自由設定　</a:t>
              </a:r>
              <a:endParaRPr kumimoji="0" lang="en-US" altLang="ja-JP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32481D1-03A6-31DD-56F5-066DDA8EB76A}"/>
              </a:ext>
            </a:extLst>
          </p:cNvPr>
          <p:cNvCxnSpPr>
            <a:cxnSpLocks/>
          </p:cNvCxnSpPr>
          <p:nvPr/>
        </p:nvCxnSpPr>
        <p:spPr>
          <a:xfrm>
            <a:off x="1890352" y="5415363"/>
            <a:ext cx="7367680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6D8B8A0-C464-CE1C-4591-020473A3C6DA}"/>
              </a:ext>
            </a:extLst>
          </p:cNvPr>
          <p:cNvCxnSpPr>
            <a:cxnSpLocks/>
          </p:cNvCxnSpPr>
          <p:nvPr/>
        </p:nvCxnSpPr>
        <p:spPr>
          <a:xfrm>
            <a:off x="5611540" y="4305119"/>
            <a:ext cx="0" cy="52397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558EBD2-18AB-C91B-22B0-3AA89CA15640}"/>
              </a:ext>
            </a:extLst>
          </p:cNvPr>
          <p:cNvCxnSpPr>
            <a:cxnSpLocks/>
          </p:cNvCxnSpPr>
          <p:nvPr/>
        </p:nvCxnSpPr>
        <p:spPr>
          <a:xfrm>
            <a:off x="7513455" y="4305119"/>
            <a:ext cx="0" cy="52397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695A166-72C7-C0C2-940B-48ADDFC63B82}"/>
              </a:ext>
            </a:extLst>
          </p:cNvPr>
          <p:cNvCxnSpPr>
            <a:cxnSpLocks/>
          </p:cNvCxnSpPr>
          <p:nvPr/>
        </p:nvCxnSpPr>
        <p:spPr>
          <a:xfrm>
            <a:off x="3708325" y="4305119"/>
            <a:ext cx="0" cy="104668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279">
            <a:extLst>
              <a:ext uri="{FF2B5EF4-FFF2-40B4-BE49-F238E27FC236}">
                <a16:creationId xmlns:a16="http://schemas.microsoft.com/office/drawing/2014/main" id="{0676DC76-27F4-A953-863B-56AABFC600B0}"/>
              </a:ext>
            </a:extLst>
          </p:cNvPr>
          <p:cNvSpPr>
            <a:spLocks noChangeAspect="1"/>
          </p:cNvSpPr>
          <p:nvPr/>
        </p:nvSpPr>
        <p:spPr>
          <a:xfrm>
            <a:off x="3585148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0" name="円/楕円 279">
            <a:extLst>
              <a:ext uri="{FF2B5EF4-FFF2-40B4-BE49-F238E27FC236}">
                <a16:creationId xmlns:a16="http://schemas.microsoft.com/office/drawing/2014/main" id="{DA2199B0-D1D9-AF43-BE20-DF2F049714DC}"/>
              </a:ext>
            </a:extLst>
          </p:cNvPr>
          <p:cNvSpPr>
            <a:spLocks noChangeAspect="1"/>
          </p:cNvSpPr>
          <p:nvPr/>
        </p:nvSpPr>
        <p:spPr>
          <a:xfrm>
            <a:off x="5488363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1" name="円/楕円 279">
            <a:extLst>
              <a:ext uri="{FF2B5EF4-FFF2-40B4-BE49-F238E27FC236}">
                <a16:creationId xmlns:a16="http://schemas.microsoft.com/office/drawing/2014/main" id="{BF3AE2BA-1DB9-AF30-395F-60A345DDC212}"/>
              </a:ext>
            </a:extLst>
          </p:cNvPr>
          <p:cNvSpPr>
            <a:spLocks noChangeAspect="1"/>
          </p:cNvSpPr>
          <p:nvPr/>
        </p:nvSpPr>
        <p:spPr>
          <a:xfrm>
            <a:off x="7390278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000DBBB4-FCAB-4AE6-9175-32B49D74870E}"/>
              </a:ext>
            </a:extLst>
          </p:cNvPr>
          <p:cNvSpPr txBox="1"/>
          <p:nvPr/>
        </p:nvSpPr>
        <p:spPr>
          <a:xfrm>
            <a:off x="2059333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90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11F76324-9DA5-7A16-29F7-55831FAE0F82}"/>
              </a:ext>
            </a:extLst>
          </p:cNvPr>
          <p:cNvSpPr/>
          <p:nvPr/>
        </p:nvSpPr>
        <p:spPr>
          <a:xfrm>
            <a:off x="2152144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97554B0-2BC5-0109-3A16-6BC5108C0E8C}"/>
              </a:ext>
            </a:extLst>
          </p:cNvPr>
          <p:cNvSpPr/>
          <p:nvPr/>
        </p:nvSpPr>
        <p:spPr>
          <a:xfrm>
            <a:off x="2229175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ターゲティングなし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47D11B2-703C-36C3-8199-17679C605A4E}"/>
              </a:ext>
            </a:extLst>
          </p:cNvPr>
          <p:cNvSpPr txBox="1"/>
          <p:nvPr/>
        </p:nvSpPr>
        <p:spPr>
          <a:xfrm>
            <a:off x="3940807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75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1" name="角丸四角形 70">
            <a:extLst>
              <a:ext uri="{FF2B5EF4-FFF2-40B4-BE49-F238E27FC236}">
                <a16:creationId xmlns:a16="http://schemas.microsoft.com/office/drawing/2014/main" id="{F407867A-0B10-BE52-0149-7E6230D7E459}"/>
              </a:ext>
            </a:extLst>
          </p:cNvPr>
          <p:cNvSpPr/>
          <p:nvPr/>
        </p:nvSpPr>
        <p:spPr>
          <a:xfrm>
            <a:off x="4033618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1C8AD15-8871-35E9-DC7F-A41CAC34E3D2}"/>
              </a:ext>
            </a:extLst>
          </p:cNvPr>
          <p:cNvSpPr/>
          <p:nvPr/>
        </p:nvSpPr>
        <p:spPr>
          <a:xfrm>
            <a:off x="4110649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or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年代指定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9EF40F8-1D42-442D-0458-270DABDA2D31}"/>
              </a:ext>
            </a:extLst>
          </p:cNvPr>
          <p:cNvSpPr txBox="1"/>
          <p:nvPr/>
        </p:nvSpPr>
        <p:spPr>
          <a:xfrm>
            <a:off x="5847426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63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519F69A6-9591-89C6-06F3-CDC86B18CE0E}"/>
              </a:ext>
            </a:extLst>
          </p:cNvPr>
          <p:cNvSpPr/>
          <p:nvPr/>
        </p:nvSpPr>
        <p:spPr>
          <a:xfrm>
            <a:off x="5940237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D2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3F1E29B-A747-2B01-074A-38EB33BD4EE3}"/>
              </a:ext>
            </a:extLst>
          </p:cNvPr>
          <p:cNvSpPr/>
          <p:nvPr/>
        </p:nvSpPr>
        <p:spPr>
          <a:xfrm>
            <a:off x="6017268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年代指定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6315DE-461F-A577-46E2-51B45855AF4B}"/>
              </a:ext>
            </a:extLst>
          </p:cNvPr>
          <p:cNvSpPr txBox="1"/>
          <p:nvPr/>
        </p:nvSpPr>
        <p:spPr>
          <a:xfrm>
            <a:off x="7739313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59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9" name="角丸四角形 78">
            <a:extLst>
              <a:ext uri="{FF2B5EF4-FFF2-40B4-BE49-F238E27FC236}">
                <a16:creationId xmlns:a16="http://schemas.microsoft.com/office/drawing/2014/main" id="{6044D459-9499-5A83-1AD6-C5225DD52003}"/>
              </a:ext>
            </a:extLst>
          </p:cNvPr>
          <p:cNvSpPr/>
          <p:nvPr/>
        </p:nvSpPr>
        <p:spPr>
          <a:xfrm>
            <a:off x="7832124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8B0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64B286F-B227-C8D6-00ED-DAC2928B5864}"/>
              </a:ext>
            </a:extLst>
          </p:cNvPr>
          <p:cNvSpPr/>
          <p:nvPr/>
        </p:nvSpPr>
        <p:spPr>
          <a:xfrm>
            <a:off x="7874971" y="4244072"/>
            <a:ext cx="111811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性別＋年代＋属性指定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EEB898-FF46-084C-9BB0-F4B746941F80}"/>
              </a:ext>
            </a:extLst>
          </p:cNvPr>
          <p:cNvSpPr txBox="1"/>
          <p:nvPr/>
        </p:nvSpPr>
        <p:spPr>
          <a:xfrm>
            <a:off x="2059333" y="4960034"/>
            <a:ext cx="1389020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75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F3B84B6-4506-6B08-86DE-C2CBABDEC378}"/>
              </a:ext>
            </a:extLst>
          </p:cNvPr>
          <p:cNvCxnSpPr>
            <a:cxnSpLocks/>
          </p:cNvCxnSpPr>
          <p:nvPr/>
        </p:nvCxnSpPr>
        <p:spPr>
          <a:xfrm>
            <a:off x="1984992" y="4877492"/>
            <a:ext cx="7242624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9">
            <a:extLst>
              <a:ext uri="{FF2B5EF4-FFF2-40B4-BE49-F238E27FC236}">
                <a16:creationId xmlns:a16="http://schemas.microsoft.com/office/drawing/2014/main" id="{D324F7A8-A1FE-FE97-98BA-9EB40AE7E7D5}"/>
              </a:ext>
            </a:extLst>
          </p:cNvPr>
          <p:cNvSpPr>
            <a:spLocks noChangeAspect="1"/>
          </p:cNvSpPr>
          <p:nvPr/>
        </p:nvSpPr>
        <p:spPr>
          <a:xfrm>
            <a:off x="2679885" y="4829098"/>
            <a:ext cx="147916" cy="147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665FD559-81E4-C1D3-3C84-64902BF4C236}"/>
              </a:ext>
            </a:extLst>
          </p:cNvPr>
          <p:cNvSpPr/>
          <p:nvPr/>
        </p:nvSpPr>
        <p:spPr>
          <a:xfrm>
            <a:off x="4033618" y="5007092"/>
            <a:ext cx="5001903" cy="258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EE56CF1-5172-6228-C636-5A8820282D9C}"/>
              </a:ext>
            </a:extLst>
          </p:cNvPr>
          <p:cNvSpPr txBox="1"/>
          <p:nvPr/>
        </p:nvSpPr>
        <p:spPr>
          <a:xfrm>
            <a:off x="4457765" y="5031963"/>
            <a:ext cx="4148305" cy="21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市区郡エリア</a:t>
            </a:r>
            <a:r>
              <a:rPr kumimoji="1" lang="ja-JP" altLang="en-US" sz="7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選択時のターゲティング指定は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できません。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3D36AD4-EF7B-2F05-DBC1-903AD995DF1F}"/>
              </a:ext>
            </a:extLst>
          </p:cNvPr>
          <p:cNvGrpSpPr/>
          <p:nvPr/>
        </p:nvGrpSpPr>
        <p:grpSpPr>
          <a:xfrm>
            <a:off x="1214520" y="3026458"/>
            <a:ext cx="991290" cy="991290"/>
            <a:chOff x="1854370" y="3244518"/>
            <a:chExt cx="931027" cy="931027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2652FB5F-BD08-2E73-6670-349636A763BA}"/>
                </a:ext>
              </a:extLst>
            </p:cNvPr>
            <p:cNvSpPr/>
            <p:nvPr/>
          </p:nvSpPr>
          <p:spPr>
            <a:xfrm>
              <a:off x="1854370" y="3244518"/>
              <a:ext cx="931027" cy="931027"/>
            </a:xfrm>
            <a:prstGeom prst="ellipse">
              <a:avLst/>
            </a:prstGeom>
            <a:gradFill flip="none" rotWithShape="1">
              <a:gsLst>
                <a:gs pos="22000">
                  <a:srgbClr val="C2AF6B"/>
                </a:gs>
                <a:gs pos="50000">
                  <a:srgbClr val="FDE38B"/>
                </a:gs>
                <a:gs pos="100000">
                  <a:srgbClr val="C2AF6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52693CC-CC67-0AA2-4924-1F0BF2EE5686}"/>
                </a:ext>
              </a:extLst>
            </p:cNvPr>
            <p:cNvSpPr txBox="1"/>
            <p:nvPr/>
          </p:nvSpPr>
          <p:spPr>
            <a:xfrm>
              <a:off x="2033018" y="3400464"/>
              <a:ext cx="594693" cy="6214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画面の</a:t>
              </a:r>
              <a:endParaRPr kumimoji="1" lang="en-US" altLang="ja-JP" sz="9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en-US" altLang="ja-JP" sz="20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1/3</a:t>
              </a:r>
              <a:r>
                <a:rPr kumimoji="1" lang="ja-JP" altLang="en-US" sz="105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が</a:t>
              </a:r>
              <a:endPara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ja-JP" altLang="en-US" sz="1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広告枠</a:t>
              </a:r>
              <a:r>
                <a:rPr kumimoji="1" lang="en-US" altLang="ja-JP" sz="1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!</a:t>
              </a:r>
            </a:p>
          </p:txBody>
        </p:sp>
      </p:grpSp>
      <p:sp>
        <p:nvSpPr>
          <p:cNvPr id="13" name="十字形 12">
            <a:extLst>
              <a:ext uri="{FF2B5EF4-FFF2-40B4-BE49-F238E27FC236}">
                <a16:creationId xmlns:a16="http://schemas.microsoft.com/office/drawing/2014/main" id="{C691F52A-5FC9-C669-A28D-95A539102C3C}"/>
              </a:ext>
            </a:extLst>
          </p:cNvPr>
          <p:cNvSpPr/>
          <p:nvPr/>
        </p:nvSpPr>
        <p:spPr>
          <a:xfrm>
            <a:off x="6456270" y="3480415"/>
            <a:ext cx="417234" cy="417234"/>
          </a:xfrm>
          <a:prstGeom prst="plus">
            <a:avLst>
              <a:gd name="adj" fmla="val 35520"/>
            </a:avLst>
          </a:prstGeom>
          <a:solidFill>
            <a:srgbClr val="D21416"/>
          </a:solidFill>
          <a:ln w="19050">
            <a:solidFill>
              <a:srgbClr val="C2AF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204">
            <a:extLst>
              <a:ext uri="{FF2B5EF4-FFF2-40B4-BE49-F238E27FC236}">
                <a16:creationId xmlns:a16="http://schemas.microsoft.com/office/drawing/2014/main" id="{395069B3-26C0-C44D-D171-ABEAD28DB41D}"/>
              </a:ext>
            </a:extLst>
          </p:cNvPr>
          <p:cNvSpPr>
            <a:spLocks/>
          </p:cNvSpPr>
          <p:nvPr/>
        </p:nvSpPr>
        <p:spPr>
          <a:xfrm>
            <a:off x="7113422" y="1369199"/>
            <a:ext cx="991960" cy="359107"/>
          </a:xfrm>
          <a:prstGeom prst="roundRect">
            <a:avLst>
              <a:gd name="adj" fmla="val 7668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制作する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完全パッケージ動画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二次利用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権利</a:t>
            </a:r>
          </a:p>
        </p:txBody>
      </p:sp>
      <p:sp>
        <p:nvSpPr>
          <p:cNvPr id="45" name="角丸四角形 204">
            <a:extLst>
              <a:ext uri="{FF2B5EF4-FFF2-40B4-BE49-F238E27FC236}">
                <a16:creationId xmlns:a16="http://schemas.microsoft.com/office/drawing/2014/main" id="{3DBF1443-EAF1-F532-A2FC-DA56F6C2FD22}"/>
              </a:ext>
            </a:extLst>
          </p:cNvPr>
          <p:cNvSpPr>
            <a:spLocks/>
          </p:cNvSpPr>
          <p:nvPr/>
        </p:nvSpPr>
        <p:spPr>
          <a:xfrm>
            <a:off x="7113421" y="1763707"/>
            <a:ext cx="989469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秒動画制作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タイプ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7" name="角丸四角形 204">
            <a:extLst>
              <a:ext uri="{FF2B5EF4-FFF2-40B4-BE49-F238E27FC236}">
                <a16:creationId xmlns:a16="http://schemas.microsoft.com/office/drawing/2014/main" id="{0C324A6A-B890-66FC-8420-F619FB79EA32}"/>
              </a:ext>
            </a:extLst>
          </p:cNvPr>
          <p:cNvSpPr>
            <a:spLocks/>
          </p:cNvSpPr>
          <p:nvPr/>
        </p:nvSpPr>
        <p:spPr>
          <a:xfrm>
            <a:off x="8142213" y="1369201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ヤフー用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バナー制作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8" name="角丸四角形 204">
            <a:extLst>
              <a:ext uri="{FF2B5EF4-FFF2-40B4-BE49-F238E27FC236}">
                <a16:creationId xmlns:a16="http://schemas.microsoft.com/office/drawing/2014/main" id="{5DDD611B-6CDC-57A5-E714-B64A51B4F043}"/>
              </a:ext>
            </a:extLst>
          </p:cNvPr>
          <p:cNvSpPr>
            <a:spLocks/>
          </p:cNvSpPr>
          <p:nvPr/>
        </p:nvSpPr>
        <p:spPr>
          <a:xfrm>
            <a:off x="8828313" y="1369201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お任せ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ナレーション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BGM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・効果音</a:t>
            </a:r>
          </a:p>
        </p:txBody>
      </p:sp>
      <p:sp>
        <p:nvSpPr>
          <p:cNvPr id="49" name="角丸四角形 204">
            <a:extLst>
              <a:ext uri="{FF2B5EF4-FFF2-40B4-BE49-F238E27FC236}">
                <a16:creationId xmlns:a16="http://schemas.microsoft.com/office/drawing/2014/main" id="{51239469-86C5-E866-82DB-AF757A53ACCE}"/>
              </a:ext>
            </a:extLst>
          </p:cNvPr>
          <p:cNvSpPr>
            <a:spLocks/>
          </p:cNvSpPr>
          <p:nvPr/>
        </p:nvSpPr>
        <p:spPr>
          <a:xfrm>
            <a:off x="8828313" y="1765426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完</a:t>
            </a:r>
            <a:r>
              <a:rPr lang="ja-JP" altLang="en-US" sz="7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成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データ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納品</a:t>
            </a:r>
          </a:p>
        </p:txBody>
      </p:sp>
      <p:sp>
        <p:nvSpPr>
          <p:cNvPr id="50" name="角丸四角形 204">
            <a:extLst>
              <a:ext uri="{FF2B5EF4-FFF2-40B4-BE49-F238E27FC236}">
                <a16:creationId xmlns:a16="http://schemas.microsoft.com/office/drawing/2014/main" id="{DDF8D844-602A-3C0A-20B6-77284EE1F3CD}"/>
              </a:ext>
            </a:extLst>
          </p:cNvPr>
          <p:cNvSpPr>
            <a:spLocks/>
          </p:cNvSpPr>
          <p:nvPr/>
        </p:nvSpPr>
        <p:spPr>
          <a:xfrm>
            <a:off x="8136923" y="1765199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広告料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8415DDF-97BB-809F-457F-BB6AA3826B3B}"/>
              </a:ext>
            </a:extLst>
          </p:cNvPr>
          <p:cNvSpPr txBox="1"/>
          <p:nvPr/>
        </p:nvSpPr>
        <p:spPr>
          <a:xfrm>
            <a:off x="7692367" y="1173791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8D462988-A682-0255-E8BF-B7397F0E83E8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7128632" y="1266124"/>
            <a:ext cx="563735" cy="178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1BA87F70-14BF-3216-8163-8BBB565F79E2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8954251" y="1266124"/>
            <a:ext cx="522062" cy="178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図 93">
            <a:extLst>
              <a:ext uri="{FF2B5EF4-FFF2-40B4-BE49-F238E27FC236}">
                <a16:creationId xmlns:a16="http://schemas.microsoft.com/office/drawing/2014/main" id="{5A51DF55-6E86-7A89-E476-C827F9DB599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439" y="1038493"/>
            <a:ext cx="433858" cy="337750"/>
          </a:xfrm>
          <a:prstGeom prst="rect">
            <a:avLst/>
          </a:prstGeom>
          <a:effectLst/>
        </p:spPr>
      </p:pic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1170289-6823-462E-8798-38E5A6C5FADC}"/>
              </a:ext>
            </a:extLst>
          </p:cNvPr>
          <p:cNvSpPr txBox="1"/>
          <p:nvPr/>
        </p:nvSpPr>
        <p:spPr>
          <a:xfrm>
            <a:off x="2692002" y="2662862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（トップインパクト</a:t>
            </a:r>
            <a:r>
              <a:rPr kumimoji="1" lang="ja-JP" altLang="en-US" b="1" dirty="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7E15C80-418F-4660-38CD-62C00671BB16}"/>
              </a:ext>
            </a:extLst>
          </p:cNvPr>
          <p:cNvSpPr txBox="1"/>
          <p:nvPr/>
        </p:nvSpPr>
        <p:spPr>
          <a:xfrm>
            <a:off x="6939272" y="2755195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r>
              <a:rPr kumimoji="1" lang="ja-JP" altLang="en-US" sz="11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（ブランドパネル）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C9E2787-0882-6739-6145-05E8A71F2E06}"/>
              </a:ext>
            </a:extLst>
          </p:cNvPr>
          <p:cNvSpPr txBox="1"/>
          <p:nvPr/>
        </p:nvSpPr>
        <p:spPr>
          <a:xfrm>
            <a:off x="6139592" y="2755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C2AF6B"/>
                  </a:gs>
                  <a:gs pos="62000">
                    <a:srgbClr val="FDE38B"/>
                  </a:gs>
                  <a:gs pos="0">
                    <a:srgbClr val="C2AF6B"/>
                  </a:gs>
                </a:gsLst>
                <a:lin ang="16200000" scaled="1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82" name="平行四辺形 81">
            <a:extLst>
              <a:ext uri="{FF2B5EF4-FFF2-40B4-BE49-F238E27FC236}">
                <a16:creationId xmlns:a16="http://schemas.microsoft.com/office/drawing/2014/main" id="{3D0EFBB9-849A-FF48-34D2-69C1475EDABB}"/>
              </a:ext>
            </a:extLst>
          </p:cNvPr>
          <p:cNvSpPr/>
          <p:nvPr/>
        </p:nvSpPr>
        <p:spPr>
          <a:xfrm>
            <a:off x="296443" y="6036815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8B0404"/>
              </a:gs>
              <a:gs pos="0">
                <a:srgbClr val="D21517"/>
              </a:gs>
            </a:gsLst>
            <a:lin ang="16200000" scaled="1"/>
          </a:gradFill>
          <a:ln w="76200" cap="rnd">
            <a:gradFill>
              <a:gsLst>
                <a:gs pos="0">
                  <a:srgbClr val="D21416"/>
                </a:gs>
                <a:gs pos="100000">
                  <a:srgbClr val="8B0404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7B616AE-D687-487E-BEF1-3392E40635FB}"/>
              </a:ext>
            </a:extLst>
          </p:cNvPr>
          <p:cNvSpPr txBox="1"/>
          <p:nvPr/>
        </p:nvSpPr>
        <p:spPr>
          <a:xfrm>
            <a:off x="309595" y="589174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B24B3B5-AEF9-4DD2-2914-467EF7842F3F}"/>
              </a:ext>
            </a:extLst>
          </p:cNvPr>
          <p:cNvSpPr txBox="1"/>
          <p:nvPr/>
        </p:nvSpPr>
        <p:spPr>
          <a:xfrm>
            <a:off x="2143251" y="5787420"/>
            <a:ext cx="429241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トップインパクト出稿に関する免責</a:t>
            </a:r>
            <a:r>
              <a:rPr kumimoji="1" lang="ja-JP" altLang="en-US" sz="600" u="sng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事項は「プラン別掲載回数・免責事項」のページを</a:t>
            </a:r>
            <a:r>
              <a:rPr kumimoji="1" lang="ja-JP" altLang="en-US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ご確認ください。</a:t>
            </a:r>
            <a:endParaRPr kumimoji="1" lang="en-US" altLang="ja-JP" sz="60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C640EC-56DB-8D76-E059-6EB168C25C9C}"/>
              </a:ext>
            </a:extLst>
          </p:cNvPr>
          <p:cNvSpPr txBox="1"/>
          <p:nvPr/>
        </p:nvSpPr>
        <p:spPr>
          <a:xfrm>
            <a:off x="6985573" y="2343267"/>
            <a:ext cx="26112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掲載デバイスは</a:t>
            </a:r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＋スマホ）限定の企画です。</a:t>
            </a:r>
            <a:endParaRPr kumimoji="1" lang="en-US" altLang="ja-JP" sz="75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※PC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とスマホの掲載量割合は指定できません。</a:t>
            </a:r>
            <a:endParaRPr kumimoji="1" lang="en-US" altLang="ja-JP" sz="75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03EA56E-D478-0548-08B7-44530574CF4B}"/>
              </a:ext>
            </a:extLst>
          </p:cNvPr>
          <p:cNvCxnSpPr>
            <a:cxnSpLocks/>
          </p:cNvCxnSpPr>
          <p:nvPr/>
        </p:nvCxnSpPr>
        <p:spPr>
          <a:xfrm>
            <a:off x="490798" y="2295030"/>
            <a:ext cx="9098881" cy="0"/>
          </a:xfrm>
          <a:prstGeom prst="line">
            <a:avLst/>
          </a:prstGeom>
          <a:ln>
            <a:solidFill>
              <a:srgbClr val="E3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1E4B208-8227-A7AC-2F2B-DC1734F6EF7F}"/>
              </a:ext>
            </a:extLst>
          </p:cNvPr>
          <p:cNvCxnSpPr>
            <a:cxnSpLocks/>
          </p:cNvCxnSpPr>
          <p:nvPr/>
        </p:nvCxnSpPr>
        <p:spPr>
          <a:xfrm>
            <a:off x="497148" y="1012330"/>
            <a:ext cx="9098881" cy="0"/>
          </a:xfrm>
          <a:prstGeom prst="line">
            <a:avLst/>
          </a:prstGeom>
          <a:ln>
            <a:solidFill>
              <a:srgbClr val="E3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7CBA400B-5A93-8EB0-9CCC-894F4F9294D8}"/>
              </a:ext>
            </a:extLst>
          </p:cNvPr>
          <p:cNvSpPr/>
          <p:nvPr/>
        </p:nvSpPr>
        <p:spPr>
          <a:xfrm>
            <a:off x="296443" y="2278744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8B0404"/>
              </a:gs>
              <a:gs pos="0">
                <a:srgbClr val="D21517"/>
              </a:gs>
            </a:gsLst>
            <a:lin ang="16200000" scaled="1"/>
          </a:gradFill>
          <a:ln w="76200" cap="rnd">
            <a:gradFill>
              <a:gsLst>
                <a:gs pos="0">
                  <a:srgbClr val="D21416"/>
                </a:gs>
                <a:gs pos="100000">
                  <a:srgbClr val="8B0404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平行四辺形 80">
            <a:extLst>
              <a:ext uri="{FF2B5EF4-FFF2-40B4-BE49-F238E27FC236}">
                <a16:creationId xmlns:a16="http://schemas.microsoft.com/office/drawing/2014/main" id="{2F3DF2D4-882A-29BB-FDF1-FE5667707BF2}"/>
              </a:ext>
            </a:extLst>
          </p:cNvPr>
          <p:cNvSpPr/>
          <p:nvPr/>
        </p:nvSpPr>
        <p:spPr>
          <a:xfrm>
            <a:off x="296443" y="100776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8B0404"/>
              </a:gs>
              <a:gs pos="0">
                <a:srgbClr val="D21517"/>
              </a:gs>
            </a:gsLst>
            <a:lin ang="16200000" scaled="1"/>
          </a:gradFill>
          <a:ln w="76200" cap="rnd">
            <a:gradFill>
              <a:gsLst>
                <a:gs pos="0">
                  <a:srgbClr val="D21416"/>
                </a:gs>
                <a:gs pos="100000">
                  <a:srgbClr val="8B0404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66AB387E-F4B1-D741-8B09-C52695BA40ED}"/>
              </a:ext>
            </a:extLst>
          </p:cNvPr>
          <p:cNvSpPr txBox="1"/>
          <p:nvPr/>
        </p:nvSpPr>
        <p:spPr>
          <a:xfrm>
            <a:off x="304750" y="88868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603153F0-6F04-274A-B288-A5409C3DC94A}"/>
              </a:ext>
            </a:extLst>
          </p:cNvPr>
          <p:cNvSpPr txBox="1"/>
          <p:nvPr/>
        </p:nvSpPr>
        <p:spPr>
          <a:xfrm>
            <a:off x="304750" y="213127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89383DD-4FA2-8FF9-AB97-6A9A3046250A}"/>
              </a:ext>
            </a:extLst>
          </p:cNvPr>
          <p:cNvSpPr/>
          <p:nvPr/>
        </p:nvSpPr>
        <p:spPr>
          <a:xfrm>
            <a:off x="332457" y="428646"/>
            <a:ext cx="39629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ヤフーパッケージ</a:t>
            </a:r>
            <a:r>
              <a:rPr kumimoji="0" lang="en-US" altLang="ja-JP" sz="2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リッチ</a:t>
            </a:r>
            <a:endParaRPr kumimoji="0" lang="en-US" altLang="ja-JP" sz="2600" b="1" i="0" u="none" strike="noStrike" kern="1200" cap="none" spc="300" normalizeH="0" baseline="0" noProof="0" dirty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A1CE7E-930E-35D5-AC1C-57390BF1A8FE}"/>
              </a:ext>
            </a:extLst>
          </p:cNvPr>
          <p:cNvSpPr txBox="1"/>
          <p:nvPr/>
        </p:nvSpPr>
        <p:spPr>
          <a:xfrm>
            <a:off x="933642" y="1070196"/>
            <a:ext cx="58869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二次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D3CF39-0066-6522-564B-C9F3E71CABAA}"/>
              </a:ext>
            </a:extLst>
          </p:cNvPr>
          <p:cNvSpPr/>
          <p:nvPr/>
        </p:nvSpPr>
        <p:spPr>
          <a:xfrm>
            <a:off x="1165284" y="2169391"/>
            <a:ext cx="629392" cy="769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AA8F029-2FF9-6B24-F636-45E6333A1D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941" y="1374856"/>
            <a:ext cx="963821" cy="77660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806FFFF-1758-3368-3E1A-A738C856D4CF}"/>
              </a:ext>
            </a:extLst>
          </p:cNvPr>
          <p:cNvGrpSpPr/>
          <p:nvPr/>
        </p:nvGrpSpPr>
        <p:grpSpPr>
          <a:xfrm>
            <a:off x="3651617" y="1359001"/>
            <a:ext cx="1312419" cy="779521"/>
            <a:chOff x="4664540" y="1530011"/>
            <a:chExt cx="1501088" cy="891581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F0A6B089-84D3-99AF-41CF-EF93CB3C6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EB660FED-CF34-ABB8-45C0-D3F431DD5144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36EF22A5-6F9E-0297-CBD6-3FC92A6F8458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三角形 40">
                <a:extLst>
                  <a:ext uri="{FF2B5EF4-FFF2-40B4-BE49-F238E27FC236}">
                    <a16:creationId xmlns:a16="http://schemas.microsoft.com/office/drawing/2014/main" id="{0BE15C77-598F-12D2-D568-E8867BE2C772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64" name="図 63">
            <a:extLst>
              <a:ext uri="{FF2B5EF4-FFF2-40B4-BE49-F238E27FC236}">
                <a16:creationId xmlns:a16="http://schemas.microsoft.com/office/drawing/2014/main" id="{13E28FBB-A642-E06C-663A-9B53BEE557B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267" y="1340741"/>
            <a:ext cx="737941" cy="904590"/>
          </a:xfrm>
          <a:prstGeom prst="rect">
            <a:avLst/>
          </a:prstGeom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4E03F63-FFAF-B479-9869-5793E3CCBA5D}"/>
              </a:ext>
            </a:extLst>
          </p:cNvPr>
          <p:cNvGrpSpPr/>
          <p:nvPr/>
        </p:nvGrpSpPr>
        <p:grpSpPr>
          <a:xfrm>
            <a:off x="4446484" y="1713001"/>
            <a:ext cx="513282" cy="511629"/>
            <a:chOff x="5516778" y="2273088"/>
            <a:chExt cx="513282" cy="511629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5C7CB868-D59C-B04C-47C0-C791B1734EB8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77" name="円/楕円 184">
                <a:extLst>
                  <a:ext uri="{FF2B5EF4-FFF2-40B4-BE49-F238E27FC236}">
                    <a16:creationId xmlns:a16="http://schemas.microsoft.com/office/drawing/2014/main" id="{29060889-3D9B-B6BB-3ACF-B9BECC8058C5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469BAE3-8B1F-EFD0-78B5-95D54F566DBA}"/>
                  </a:ext>
                </a:extLst>
              </p:cNvPr>
              <p:cNvSpPr txBox="1"/>
              <p:nvPr/>
            </p:nvSpPr>
            <p:spPr>
              <a:xfrm>
                <a:off x="3628581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3928B0B2-4C8D-A470-C784-BA9C99DC3AAA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A2B47965-651A-2478-31FF-A171F4C3DF6E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04" name="角丸四角形 204">
            <a:extLst>
              <a:ext uri="{FF2B5EF4-FFF2-40B4-BE49-F238E27FC236}">
                <a16:creationId xmlns:a16="http://schemas.microsoft.com/office/drawing/2014/main" id="{B740E34E-F3B5-8365-BC44-A0C5EB70EC06}"/>
              </a:ext>
            </a:extLst>
          </p:cNvPr>
          <p:cNvSpPr>
            <a:spLocks/>
          </p:cNvSpPr>
          <p:nvPr/>
        </p:nvSpPr>
        <p:spPr>
          <a:xfrm>
            <a:off x="5057527" y="1444195"/>
            <a:ext cx="1156475" cy="279363"/>
          </a:xfrm>
          <a:prstGeom prst="roundRect">
            <a:avLst>
              <a:gd name="adj" fmla="val 7668"/>
            </a:avLst>
          </a:prstGeom>
          <a:gradFill>
            <a:gsLst>
              <a:gs pos="0">
                <a:srgbClr val="EE4042"/>
              </a:gs>
              <a:gs pos="99000">
                <a:srgbClr val="C82322"/>
              </a:gs>
            </a:gsLst>
            <a:lin ang="27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91D52C64-0B33-BD71-ACB2-D94B54013E2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5088690" y="1844415"/>
            <a:ext cx="124511" cy="148059"/>
          </a:xfrm>
          <a:prstGeom prst="rect">
            <a:avLst/>
          </a:prstGeom>
        </p:spPr>
      </p:pic>
      <p:sp>
        <p:nvSpPr>
          <p:cNvPr id="115" name="円/楕円 114">
            <a:extLst>
              <a:ext uri="{FF2B5EF4-FFF2-40B4-BE49-F238E27FC236}">
                <a16:creationId xmlns:a16="http://schemas.microsoft.com/office/drawing/2014/main" id="{54EE93D9-0192-02F4-F36A-EB0B66F0EF4F}"/>
              </a:ext>
            </a:extLst>
          </p:cNvPr>
          <p:cNvSpPr/>
          <p:nvPr/>
        </p:nvSpPr>
        <p:spPr>
          <a:xfrm>
            <a:off x="5083398" y="1512308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91E7F302-B545-117F-DCA2-241295A0A016}"/>
              </a:ext>
            </a:extLst>
          </p:cNvPr>
          <p:cNvSpPr txBox="1"/>
          <p:nvPr/>
        </p:nvSpPr>
        <p:spPr>
          <a:xfrm>
            <a:off x="4991128" y="151194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C82322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117" name="カギ線コネクタ 116">
            <a:extLst>
              <a:ext uri="{FF2B5EF4-FFF2-40B4-BE49-F238E27FC236}">
                <a16:creationId xmlns:a16="http://schemas.microsoft.com/office/drawing/2014/main" id="{7CFDEDA6-AA2E-A179-C58E-A2EDAA1BDDF9}"/>
              </a:ext>
            </a:extLst>
          </p:cNvPr>
          <p:cNvCxnSpPr>
            <a:cxnSpLocks/>
          </p:cNvCxnSpPr>
          <p:nvPr/>
        </p:nvCxnSpPr>
        <p:spPr>
          <a:xfrm>
            <a:off x="4639078" y="1569198"/>
            <a:ext cx="432000" cy="164566"/>
          </a:xfrm>
          <a:prstGeom prst="bentConnector3">
            <a:avLst>
              <a:gd name="adj1" fmla="val 72752"/>
            </a:avLst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99F2102D-4AB6-046A-667D-EC6232259958}"/>
              </a:ext>
            </a:extLst>
          </p:cNvPr>
          <p:cNvSpPr txBox="1"/>
          <p:nvPr/>
        </p:nvSpPr>
        <p:spPr>
          <a:xfrm>
            <a:off x="5150075" y="1453004"/>
            <a:ext cx="1141659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</a:t>
            </a:r>
            <a:r>
              <a:rPr lang="ja-JP" altLang="en-US" sz="800" b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</a:t>
            </a: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次利用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1C4C6F42-2BBA-2980-AC24-48B7F0F470BB}"/>
              </a:ext>
            </a:extLst>
          </p:cNvPr>
          <p:cNvSpPr txBox="1"/>
          <p:nvPr/>
        </p:nvSpPr>
        <p:spPr>
          <a:xfrm>
            <a:off x="5150075" y="1770356"/>
            <a:ext cx="115929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7" name="角丸四角形 204">
            <a:extLst>
              <a:ext uri="{FF2B5EF4-FFF2-40B4-BE49-F238E27FC236}">
                <a16:creationId xmlns:a16="http://schemas.microsoft.com/office/drawing/2014/main" id="{C2CEEC60-7C2A-D627-2B63-ECECDACD95F7}"/>
              </a:ext>
            </a:extLst>
          </p:cNvPr>
          <p:cNvSpPr/>
          <p:nvPr/>
        </p:nvSpPr>
        <p:spPr>
          <a:xfrm>
            <a:off x="6307493" y="1369199"/>
            <a:ext cx="715483" cy="725897"/>
          </a:xfrm>
          <a:prstGeom prst="roundRect">
            <a:avLst>
              <a:gd name="adj" fmla="val 11228"/>
            </a:avLst>
          </a:prstGeom>
          <a:solidFill>
            <a:schemeClr val="bg1"/>
          </a:solidFill>
          <a:ln w="25400">
            <a:noFill/>
            <a:prstDash val="solid"/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AA4BE849-98E0-6F78-5FA5-89F3318D0B40}"/>
              </a:ext>
            </a:extLst>
          </p:cNvPr>
          <p:cNvSpPr txBox="1"/>
          <p:nvPr/>
        </p:nvSpPr>
        <p:spPr>
          <a:xfrm>
            <a:off x="6257139" y="1411886"/>
            <a:ext cx="82586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▼実績動画は</a:t>
            </a:r>
            <a:r>
              <a:rPr kumimoji="1" lang="ja-JP" altLang="en-US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こちら▼︎</a:t>
            </a:r>
            <a:endParaRPr kumimoji="1" lang="en-US" altLang="ja-JP" sz="5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D919E2D7-58ED-E64E-B876-2A9EE7CC3D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3010" y="1552809"/>
            <a:ext cx="464449" cy="468959"/>
          </a:xfrm>
          <a:prstGeom prst="rect">
            <a:avLst/>
          </a:prstGeom>
        </p:spPr>
      </p:pic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35A5FA53-2416-E4DC-58C4-9BB8072F6BDD}"/>
              </a:ext>
            </a:extLst>
          </p:cNvPr>
          <p:cNvGrpSpPr/>
          <p:nvPr/>
        </p:nvGrpSpPr>
        <p:grpSpPr>
          <a:xfrm>
            <a:off x="1080785" y="1305229"/>
            <a:ext cx="808359" cy="738225"/>
            <a:chOff x="1126908" y="1320814"/>
            <a:chExt cx="808359" cy="738225"/>
          </a:xfrm>
        </p:grpSpPr>
        <p:sp>
          <p:nvSpPr>
            <p:cNvPr id="85" name="円/楕円 184">
              <a:extLst>
                <a:ext uri="{FF2B5EF4-FFF2-40B4-BE49-F238E27FC236}">
                  <a16:creationId xmlns:a16="http://schemas.microsoft.com/office/drawing/2014/main" id="{A93590D3-B0B2-F94B-FCBB-9462F6C094C0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D21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269AC02B-D77F-F664-66E4-C2C1404EE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2D553971-483E-6FF5-7AC6-06D7263BF7C9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3C196847-B895-7C24-91AF-964F82CB5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C2CF8070-FD05-067D-819E-2EBE7AEA4080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05" name="三角形 104">
              <a:extLst>
                <a:ext uri="{FF2B5EF4-FFF2-40B4-BE49-F238E27FC236}">
                  <a16:creationId xmlns:a16="http://schemas.microsoft.com/office/drawing/2014/main" id="{3D940B31-ABE3-3B01-EEB6-5B800ACFDB0F}"/>
                </a:ext>
              </a:extLst>
            </p:cNvPr>
            <p:cNvSpPr/>
            <p:nvPr/>
          </p:nvSpPr>
          <p:spPr>
            <a:xfrm rot="6300000">
              <a:off x="1776538" y="1703815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D214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2997C219-B1C6-465F-96FD-26CB92B3A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24B836B6-5860-D777-12D2-F39E209629DE}"/>
                </a:ext>
              </a:extLst>
            </p:cNvPr>
            <p:cNvSpPr txBox="1"/>
            <p:nvPr/>
          </p:nvSpPr>
          <p:spPr>
            <a:xfrm>
              <a:off x="1423946" y="1526854"/>
              <a:ext cx="46038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3E034C93-0B2B-973C-E6AB-3CCE11D0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98E157AC-7D48-D245-F98E-60DC40DADF77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50CF08F9-78BE-BD3B-0331-09E581EF24F7}"/>
                </a:ext>
              </a:extLst>
            </p:cNvPr>
            <p:cNvSpPr txBox="1"/>
            <p:nvPr/>
          </p:nvSpPr>
          <p:spPr>
            <a:xfrm>
              <a:off x="1261922" y="1320814"/>
              <a:ext cx="5437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700" b="1">
                  <a:solidFill>
                    <a:schemeClr val="bg1"/>
                  </a:solidFill>
                  <a:effectLst>
                    <a:glow rad="128481">
                      <a:srgbClr val="E0232F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700" b="1">
                <a:solidFill>
                  <a:schemeClr val="bg1"/>
                </a:solidFill>
                <a:effectLst>
                  <a:glow rad="128481">
                    <a:srgbClr val="E0232F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72C71F7-6A13-3644-F42F-F3CD67FBF1D3}"/>
                </a:ext>
              </a:extLst>
            </p:cNvPr>
            <p:cNvSpPr txBox="1"/>
            <p:nvPr/>
          </p:nvSpPr>
          <p:spPr>
            <a:xfrm>
              <a:off x="1352088" y="1889762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F40632-E8B4-556F-F191-5951071012E0}"/>
              </a:ext>
            </a:extLst>
          </p:cNvPr>
          <p:cNvSpPr txBox="1"/>
          <p:nvPr/>
        </p:nvSpPr>
        <p:spPr>
          <a:xfrm>
            <a:off x="1084210" y="2000315"/>
            <a:ext cx="10695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5882816-F094-4866-7E9D-B74CF4BF88A9}"/>
              </a:ext>
            </a:extLst>
          </p:cNvPr>
          <p:cNvCxnSpPr>
            <a:cxnSpLocks/>
          </p:cNvCxnSpPr>
          <p:nvPr/>
        </p:nvCxnSpPr>
        <p:spPr>
          <a:xfrm>
            <a:off x="1103717" y="6429996"/>
            <a:ext cx="4836519" cy="0"/>
          </a:xfrm>
          <a:prstGeom prst="line">
            <a:avLst/>
          </a:prstGeom>
          <a:ln>
            <a:solidFill>
              <a:srgbClr val="E3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CDA138D-BB0B-74B1-775C-7C9FCFA4DC2E}"/>
              </a:ext>
            </a:extLst>
          </p:cNvPr>
          <p:cNvSpPr txBox="1"/>
          <p:nvPr/>
        </p:nvSpPr>
        <p:spPr>
          <a:xfrm>
            <a:off x="1082131" y="6588343"/>
            <a:ext cx="3716778" cy="184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ください</a:t>
            </a:r>
            <a:r>
              <a:rPr lang="ja-JP" altLang="en-US" sz="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DBCE9DC1-C5C2-2DC7-106A-6EC1E27D0DC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676" y="6534455"/>
            <a:ext cx="650971" cy="299778"/>
          </a:xfrm>
          <a:prstGeom prst="rect">
            <a:avLst/>
          </a:prstGeom>
        </p:spPr>
      </p:pic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6C05203F-335F-B277-E7DD-5900B9A4CDD6}"/>
              </a:ext>
            </a:extLst>
          </p:cNvPr>
          <p:cNvSpPr/>
          <p:nvPr/>
        </p:nvSpPr>
        <p:spPr>
          <a:xfrm>
            <a:off x="1082131" y="6672989"/>
            <a:ext cx="3934907" cy="211203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25BB535-3CE9-11F4-E271-5FBFF8DFA2C7}"/>
              </a:ext>
            </a:extLst>
          </p:cNvPr>
          <p:cNvSpPr txBox="1"/>
          <p:nvPr/>
        </p:nvSpPr>
        <p:spPr>
          <a:xfrm>
            <a:off x="1082131" y="6447083"/>
            <a:ext cx="3595631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36" name="角丸四角形 204">
            <a:extLst>
              <a:ext uri="{FF2B5EF4-FFF2-40B4-BE49-F238E27FC236}">
                <a16:creationId xmlns:a16="http://schemas.microsoft.com/office/drawing/2014/main" id="{F7D4FBA9-2AF3-DF48-7EA3-A5C728913BB7}"/>
              </a:ext>
            </a:extLst>
          </p:cNvPr>
          <p:cNvSpPr/>
          <p:nvPr/>
        </p:nvSpPr>
        <p:spPr>
          <a:xfrm>
            <a:off x="5772739" y="6119058"/>
            <a:ext cx="3532052" cy="662489"/>
          </a:xfrm>
          <a:prstGeom prst="roundRect">
            <a:avLst>
              <a:gd name="adj" fmla="val 14697"/>
            </a:avLst>
          </a:prstGeom>
          <a:gradFill>
            <a:gsLst>
              <a:gs pos="0">
                <a:srgbClr val="8B0404"/>
              </a:gs>
              <a:gs pos="100000">
                <a:srgbClr val="D21617"/>
              </a:gs>
            </a:gsLst>
            <a:lin ang="10800000" scaled="0"/>
          </a:gradFill>
          <a:ln w="25400">
            <a:gradFill>
              <a:gsLst>
                <a:gs pos="0">
                  <a:srgbClr val="8B0404"/>
                </a:gs>
                <a:gs pos="100000">
                  <a:srgbClr val="D21616"/>
                </a:gs>
              </a:gsLst>
              <a:lin ang="10800000" scaled="0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台形 139">
            <a:extLst>
              <a:ext uri="{FF2B5EF4-FFF2-40B4-BE49-F238E27FC236}">
                <a16:creationId xmlns:a16="http://schemas.microsoft.com/office/drawing/2014/main" id="{FA6E4830-7C0E-8EDD-3D4A-B76722356C74}"/>
              </a:ext>
            </a:extLst>
          </p:cNvPr>
          <p:cNvSpPr/>
          <p:nvPr/>
        </p:nvSpPr>
        <p:spPr>
          <a:xfrm rot="10800000">
            <a:off x="5940237" y="6014703"/>
            <a:ext cx="1708490" cy="297819"/>
          </a:xfrm>
          <a:prstGeom prst="trapezoid">
            <a:avLst/>
          </a:prstGeom>
          <a:solidFill>
            <a:srgbClr val="D21416"/>
          </a:solidFill>
          <a:ln w="66675" cap="rnd">
            <a:solidFill>
              <a:srgbClr val="D2141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台形 140">
            <a:extLst>
              <a:ext uri="{FF2B5EF4-FFF2-40B4-BE49-F238E27FC236}">
                <a16:creationId xmlns:a16="http://schemas.microsoft.com/office/drawing/2014/main" id="{1C2F3941-DFF8-31D5-6E45-E92B8F74EB4C}"/>
              </a:ext>
            </a:extLst>
          </p:cNvPr>
          <p:cNvSpPr/>
          <p:nvPr/>
        </p:nvSpPr>
        <p:spPr>
          <a:xfrm rot="10800000">
            <a:off x="5978972" y="6040363"/>
            <a:ext cx="1624690" cy="280340"/>
          </a:xfrm>
          <a:prstGeom prst="trapezoid">
            <a:avLst>
              <a:gd name="adj" fmla="val 27858"/>
            </a:avLst>
          </a:prstGeom>
          <a:solidFill>
            <a:srgbClr val="D21416"/>
          </a:solidFill>
          <a:ln w="22225" cap="rnd">
            <a:gradFill>
              <a:gsLst>
                <a:gs pos="0">
                  <a:srgbClr val="C2AF6B"/>
                </a:gs>
                <a:gs pos="67000">
                  <a:srgbClr val="FDE38B"/>
                </a:gs>
                <a:gs pos="100000">
                  <a:srgbClr val="C2AF6B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8380D0D0-7C9B-947C-C63B-1F205B2028AC}"/>
              </a:ext>
            </a:extLst>
          </p:cNvPr>
          <p:cNvSpPr/>
          <p:nvPr/>
        </p:nvSpPr>
        <p:spPr>
          <a:xfrm>
            <a:off x="6274323" y="6044930"/>
            <a:ext cx="1056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0570">
              <a:spcBef>
                <a:spcPct val="0"/>
              </a:spcBef>
              <a:defRPr/>
            </a:pPr>
            <a:r>
              <a:rPr lang="ja-JP" altLang="en-US" sz="1400" b="1" spc="30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実施料金</a:t>
            </a:r>
            <a:endParaRPr lang="en-US" altLang="ja-JP" sz="1400" b="1" spc="300" dirty="0"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40C97058-85FF-B7B0-965F-BCC7DFF630C5}"/>
              </a:ext>
            </a:extLst>
          </p:cNvPr>
          <p:cNvSpPr txBox="1"/>
          <p:nvPr/>
        </p:nvSpPr>
        <p:spPr>
          <a:xfrm>
            <a:off x="5987344" y="6330413"/>
            <a:ext cx="312591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kumimoji="0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0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r>
              <a:rPr kumimoji="0" lang="en-US" altLang="ja-JP" sz="20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en-US" altLang="ja-JP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(</a:t>
            </a:r>
            <a:r>
              <a:rPr kumimoji="0" lang="ja-JP" altLang="en-US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税別</a:t>
            </a:r>
            <a:r>
              <a:rPr kumimoji="0" lang="en-US" altLang="ja-JP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)</a:t>
            </a:r>
            <a:endParaRPr kumimoji="0" lang="ja-JP" altLang="en-US" b="0" i="0" u="none" strike="noStrike" kern="1200" cap="none" normalizeH="0" baseline="0" noProof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3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5BBFC2AB-4844-A34D-83AA-0C2DDBE566D6}"/>
              </a:ext>
            </a:extLst>
          </p:cNvPr>
          <p:cNvSpPr/>
          <p:nvPr/>
        </p:nvSpPr>
        <p:spPr>
          <a:xfrm flipV="1">
            <a:off x="479940" y="2295137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CD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角丸四角形 204">
            <a:extLst>
              <a:ext uri="{FF2B5EF4-FFF2-40B4-BE49-F238E27FC236}">
                <a16:creationId xmlns:a16="http://schemas.microsoft.com/office/drawing/2014/main" id="{BDADFB6D-ACD0-B344-B9BB-A830696C4A79}"/>
              </a:ext>
            </a:extLst>
          </p:cNvPr>
          <p:cNvSpPr/>
          <p:nvPr/>
        </p:nvSpPr>
        <p:spPr>
          <a:xfrm>
            <a:off x="1522017" y="2886764"/>
            <a:ext cx="8067662" cy="3072999"/>
          </a:xfrm>
          <a:prstGeom prst="roundRect">
            <a:avLst>
              <a:gd name="adj" fmla="val 2989"/>
            </a:avLst>
          </a:prstGeom>
          <a:solidFill>
            <a:srgbClr val="FFECD0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176E4B9-EEC6-954C-0F8B-A200A70F736B}"/>
              </a:ext>
            </a:extLst>
          </p:cNvPr>
          <p:cNvGrpSpPr/>
          <p:nvPr/>
        </p:nvGrpSpPr>
        <p:grpSpPr>
          <a:xfrm>
            <a:off x="7382777" y="3104852"/>
            <a:ext cx="1260879" cy="1264378"/>
            <a:chOff x="7241733" y="1270074"/>
            <a:chExt cx="2016626" cy="2022224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8A4F0EC-16B0-2315-63D4-0B3AAB753DCB}"/>
                </a:ext>
              </a:extLst>
            </p:cNvPr>
            <p:cNvGrpSpPr/>
            <p:nvPr/>
          </p:nvGrpSpPr>
          <p:grpSpPr>
            <a:xfrm>
              <a:off x="7241733" y="1270074"/>
              <a:ext cx="2016626" cy="2022222"/>
              <a:chOff x="513033" y="432676"/>
              <a:chExt cx="2115990" cy="1989716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E8070C4D-A08E-C149-A6E7-D6F7E10D8943}"/>
                  </a:ext>
                </a:extLst>
              </p:cNvPr>
              <p:cNvGrpSpPr/>
              <p:nvPr/>
            </p:nvGrpSpPr>
            <p:grpSpPr>
              <a:xfrm>
                <a:off x="513033" y="432676"/>
                <a:ext cx="2115990" cy="1989716"/>
                <a:chOff x="513033" y="446487"/>
                <a:chExt cx="2115990" cy="1989716"/>
              </a:xfrm>
            </p:grpSpPr>
            <p:pic>
              <p:nvPicPr>
                <p:cNvPr id="36" name="図 35">
                  <a:extLst>
                    <a:ext uri="{FF2B5EF4-FFF2-40B4-BE49-F238E27FC236}">
                      <a16:creationId xmlns:a16="http://schemas.microsoft.com/office/drawing/2014/main" id="{98F16738-8D27-3B96-0F69-5AE6F9D3B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3033" y="446487"/>
                  <a:ext cx="2115990" cy="1989716"/>
                </a:xfrm>
                <a:prstGeom prst="rect">
                  <a:avLst/>
                </a:prstGeom>
              </p:spPr>
            </p:pic>
            <p:pic>
              <p:nvPicPr>
                <p:cNvPr id="37" name="図 36">
                  <a:extLst>
                    <a:ext uri="{FF2B5EF4-FFF2-40B4-BE49-F238E27FC236}">
                      <a16:creationId xmlns:a16="http://schemas.microsoft.com/office/drawing/2014/main" id="{276D9A5A-31BB-E726-5B86-601C52939A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300" y="567291"/>
                  <a:ext cx="1079455" cy="148426"/>
                </a:xfrm>
                <a:prstGeom prst="rect">
                  <a:avLst/>
                </a:prstGeom>
              </p:spPr>
            </p:pic>
          </p:grpSp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F7A23E5B-F7FD-095E-A684-FA1115FDE4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03"/>
              <a:stretch/>
            </p:blipFill>
            <p:spPr>
              <a:xfrm>
                <a:off x="654267" y="958607"/>
                <a:ext cx="1843200" cy="1050673"/>
              </a:xfrm>
              <a:prstGeom prst="rect">
                <a:avLst/>
              </a:prstGeom>
            </p:spPr>
          </p:pic>
        </p:grp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D379B21-8D3F-2B47-DE67-8C074BA5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3106" y="1572570"/>
              <a:ext cx="1713877" cy="248191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CD0AA96-674F-161C-F790-A82160764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6335" y="2868487"/>
              <a:ext cx="1730648" cy="423811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E139DDE-48CF-AB61-6A61-E4F7702C65B3}"/>
              </a:ext>
            </a:extLst>
          </p:cNvPr>
          <p:cNvGrpSpPr/>
          <p:nvPr/>
        </p:nvGrpSpPr>
        <p:grpSpPr>
          <a:xfrm>
            <a:off x="1563951" y="3122489"/>
            <a:ext cx="5543751" cy="2750999"/>
            <a:chOff x="2542263" y="3219489"/>
            <a:chExt cx="2562197" cy="127144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0BBE2B7B-7D5A-2C43-6EA7-C3744B147E6A}"/>
                </a:ext>
              </a:extLst>
            </p:cNvPr>
            <p:cNvSpPr/>
            <p:nvPr/>
          </p:nvSpPr>
          <p:spPr>
            <a:xfrm>
              <a:off x="2937484" y="3265313"/>
              <a:ext cx="1642345" cy="1044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AB0B3B81-E378-22C2-819B-BDBDF093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2263" y="3219489"/>
              <a:ext cx="2562197" cy="1271449"/>
            </a:xfrm>
            <a:prstGeom prst="rect">
              <a:avLst/>
            </a:prstGeom>
          </p:spPr>
        </p:pic>
        <p:pic>
          <p:nvPicPr>
            <p:cNvPr id="38" name="図 37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EE513A57-401E-ABC5-7598-24BAD066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5180" y="3298120"/>
              <a:ext cx="1352331" cy="1016715"/>
            </a:xfrm>
            <a:prstGeom prst="rect">
              <a:avLst/>
            </a:prstGeom>
          </p:spPr>
        </p:pic>
      </p:grp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769BF8FF-1A0E-466B-834F-8817D6C61F9C}"/>
              </a:ext>
            </a:extLst>
          </p:cNvPr>
          <p:cNvSpPr/>
          <p:nvPr/>
        </p:nvSpPr>
        <p:spPr>
          <a:xfrm flipV="1">
            <a:off x="479940" y="6103555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CD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台形 163">
            <a:extLst>
              <a:ext uri="{FF2B5EF4-FFF2-40B4-BE49-F238E27FC236}">
                <a16:creationId xmlns:a16="http://schemas.microsoft.com/office/drawing/2014/main" id="{39209CDD-DB24-994D-9B56-AA9F2485B906}"/>
              </a:ext>
            </a:extLst>
          </p:cNvPr>
          <p:cNvSpPr/>
          <p:nvPr/>
        </p:nvSpPr>
        <p:spPr>
          <a:xfrm rot="10800000">
            <a:off x="1890352" y="2725863"/>
            <a:ext cx="7337264" cy="324000"/>
          </a:xfrm>
          <a:prstGeom prst="trapezoid">
            <a:avLst/>
          </a:prstGeom>
          <a:solidFill>
            <a:srgbClr val="F27303"/>
          </a:solidFill>
          <a:ln w="57150" cap="rnd">
            <a:solidFill>
              <a:srgbClr val="F273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F2E6F894-D9CF-064C-90AF-2E783A301D1D}"/>
              </a:ext>
            </a:extLst>
          </p:cNvPr>
          <p:cNvSpPr/>
          <p:nvPr/>
        </p:nvSpPr>
        <p:spPr>
          <a:xfrm flipV="1">
            <a:off x="479940" y="1009756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CD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gradFill flip="none" rotWithShape="1">
            <a:gsLst>
              <a:gs pos="0">
                <a:srgbClr val="BD5B28"/>
              </a:gs>
              <a:gs pos="100000">
                <a:srgbClr val="F58B3A"/>
              </a:gs>
              <a:gs pos="63000">
                <a:srgbClr val="F27303"/>
              </a:gs>
            </a:gsLst>
            <a:lin ang="10800000" scaled="1"/>
            <a:tileRect/>
          </a:gradFill>
          <a:ln w="76200" cap="rnd">
            <a:gradFill>
              <a:gsLst>
                <a:gs pos="0">
                  <a:srgbClr val="BD5B28"/>
                </a:gs>
                <a:gs pos="60000">
                  <a:srgbClr val="F27303"/>
                </a:gs>
                <a:gs pos="99000">
                  <a:srgbClr val="F58B3A"/>
                </a:gs>
              </a:gsLst>
              <a:lin ang="108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71"/>
          <a:stretch/>
        </p:blipFill>
        <p:spPr>
          <a:xfrm>
            <a:off x="319246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4291757" y="451406"/>
            <a:ext cx="0" cy="376863"/>
          </a:xfrm>
          <a:prstGeom prst="line">
            <a:avLst/>
          </a:prstGeom>
          <a:ln>
            <a:solidFill>
              <a:srgbClr val="F9D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39629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ヤフーパッケージ</a:t>
            </a:r>
            <a:r>
              <a:rPr kumimoji="0" lang="en-US" altLang="ja-JP" sz="2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リッチ</a:t>
            </a:r>
            <a:endParaRPr kumimoji="0" lang="en-US" altLang="ja-JP" sz="2600" b="1" i="0" u="none" strike="noStrike" kern="1200" cap="none" spc="300" normalizeH="0" baseline="0" noProof="0" dirty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1C15182-7EA2-EB48-9132-51F111758813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既存の静止画データから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秒の動画を制作し、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 </a:t>
            </a:r>
            <a:r>
              <a:rPr kumimoji="0" lang="ja-JP" alt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トップページ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動画広告を実施。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BD5B28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3562" y="90580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次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利用可能な動画制作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から広告出稿までのオールインワン企画！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08" name="Picture 4" descr="「ヤフーロゴ」の画像検索結果">
            <a:hlinkClick r:id="rId11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8D0B553D-4A85-433A-A27D-2E67EA0A2E39}"/>
              </a:ext>
            </a:extLst>
          </p:cNvPr>
          <p:cNvSpPr/>
          <p:nvPr/>
        </p:nvSpPr>
        <p:spPr>
          <a:xfrm>
            <a:off x="4361032" y="48682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b="1" dirty="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100</a:t>
            </a:r>
            <a:r>
              <a:rPr lang="ja-JP" altLang="en-US" b="1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万</a:t>
            </a:r>
            <a:r>
              <a:rPr lang="ja-JP" altLang="en-US" b="1" dirty="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プラン</a:t>
            </a:r>
            <a:endParaRPr lang="en-US" altLang="ja-JP" b="1" spc="300" dirty="0"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3CCF8C90-3B91-4008-9942-04F02F219D32}"/>
              </a:ext>
            </a:extLst>
          </p:cNvPr>
          <p:cNvCxnSpPr>
            <a:cxnSpLocks/>
          </p:cNvCxnSpPr>
          <p:nvPr/>
        </p:nvCxnSpPr>
        <p:spPr>
          <a:xfrm>
            <a:off x="492531" y="6103331"/>
            <a:ext cx="9098881" cy="0"/>
          </a:xfrm>
          <a:prstGeom prst="line">
            <a:avLst/>
          </a:prstGeom>
          <a:ln>
            <a:solidFill>
              <a:srgbClr val="DF4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C70FC539-10BA-410A-9EEB-365AD52A1E2A}"/>
              </a:ext>
            </a:extLst>
          </p:cNvPr>
          <p:cNvSpPr txBox="1"/>
          <p:nvPr/>
        </p:nvSpPr>
        <p:spPr>
          <a:xfrm>
            <a:off x="1086555" y="6151154"/>
            <a:ext cx="22300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279" name="ホームベース 142">
            <a:extLst>
              <a:ext uri="{FF2B5EF4-FFF2-40B4-BE49-F238E27FC236}">
                <a16:creationId xmlns:a16="http://schemas.microsoft.com/office/drawing/2014/main" id="{E2B8C00E-BB6F-41E6-88DF-F923ED479132}"/>
              </a:ext>
            </a:extLst>
          </p:cNvPr>
          <p:cNvSpPr/>
          <p:nvPr/>
        </p:nvSpPr>
        <p:spPr>
          <a:xfrm>
            <a:off x="662536" y="5445026"/>
            <a:ext cx="1070891" cy="31617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0" name="片側の 2 つの角を丸めた四角形 123">
            <a:extLst>
              <a:ext uri="{FF2B5EF4-FFF2-40B4-BE49-F238E27FC236}">
                <a16:creationId xmlns:a16="http://schemas.microsoft.com/office/drawing/2014/main" id="{AC4D07A9-CCEF-4E79-AB2E-85DB66ACF518}"/>
              </a:ext>
            </a:extLst>
          </p:cNvPr>
          <p:cNvSpPr/>
          <p:nvPr/>
        </p:nvSpPr>
        <p:spPr>
          <a:xfrm rot="16200000">
            <a:off x="948724" y="5042437"/>
            <a:ext cx="309386" cy="1120232"/>
          </a:xfrm>
          <a:prstGeom prst="round2SameRect">
            <a:avLst>
              <a:gd name="adj1" fmla="val 1797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68EEC4C5-D35F-4884-890C-14E38BA84D5E}"/>
              </a:ext>
            </a:extLst>
          </p:cNvPr>
          <p:cNvSpPr txBox="1"/>
          <p:nvPr/>
        </p:nvSpPr>
        <p:spPr>
          <a:xfrm>
            <a:off x="581185" y="5485815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8C599A3-2907-8791-673C-DE701F29AA55}"/>
              </a:ext>
            </a:extLst>
          </p:cNvPr>
          <p:cNvGrpSpPr/>
          <p:nvPr/>
        </p:nvGrpSpPr>
        <p:grpSpPr>
          <a:xfrm>
            <a:off x="532286" y="4310646"/>
            <a:ext cx="1233457" cy="1104716"/>
            <a:chOff x="413536" y="4687756"/>
            <a:chExt cx="1233457" cy="996518"/>
          </a:xfrm>
        </p:grpSpPr>
        <p:sp>
          <p:nvSpPr>
            <p:cNvPr id="14" name="ホームベース 136">
              <a:extLst>
                <a:ext uri="{FF2B5EF4-FFF2-40B4-BE49-F238E27FC236}">
                  <a16:creationId xmlns:a16="http://schemas.microsoft.com/office/drawing/2014/main" id="{D64AC1EF-6C4C-84A9-B2C7-C61A38DCFD8F}"/>
                </a:ext>
              </a:extLst>
            </p:cNvPr>
            <p:cNvSpPr/>
            <p:nvPr/>
          </p:nvSpPr>
          <p:spPr>
            <a:xfrm>
              <a:off x="500781" y="4687756"/>
              <a:ext cx="1146212" cy="502697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ホームベース 141">
              <a:extLst>
                <a:ext uri="{FF2B5EF4-FFF2-40B4-BE49-F238E27FC236}">
                  <a16:creationId xmlns:a16="http://schemas.microsoft.com/office/drawing/2014/main" id="{8F1263F9-1AE7-0780-7232-0E25D02652AE}"/>
                </a:ext>
              </a:extLst>
            </p:cNvPr>
            <p:cNvSpPr/>
            <p:nvPr/>
          </p:nvSpPr>
          <p:spPr>
            <a:xfrm>
              <a:off x="500781" y="5181576"/>
              <a:ext cx="1146212" cy="502697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" name="片側の 2 つの角を丸めた四角形 131">
              <a:extLst>
                <a:ext uri="{FF2B5EF4-FFF2-40B4-BE49-F238E27FC236}">
                  <a16:creationId xmlns:a16="http://schemas.microsoft.com/office/drawing/2014/main" id="{870C289D-AE29-973E-51D8-EF85AFB20859}"/>
                </a:ext>
              </a:extLst>
            </p:cNvPr>
            <p:cNvSpPr/>
            <p:nvPr/>
          </p:nvSpPr>
          <p:spPr>
            <a:xfrm rot="16200000">
              <a:off x="23337" y="5078076"/>
              <a:ext cx="996397" cy="216000"/>
            </a:xfrm>
            <a:prstGeom prst="round2SameRect">
              <a:avLst>
                <a:gd name="adj1" fmla="val 32569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F30378-B728-61AA-0BBB-7677E9687A30}"/>
              </a:ext>
            </a:extLst>
          </p:cNvPr>
          <p:cNvSpPr txBox="1"/>
          <p:nvPr/>
        </p:nvSpPr>
        <p:spPr>
          <a:xfrm>
            <a:off x="714978" y="4372748"/>
            <a:ext cx="1138185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都道府県</a:t>
            </a: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指定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9" name="円/楕円 162">
            <a:extLst>
              <a:ext uri="{FF2B5EF4-FFF2-40B4-BE49-F238E27FC236}">
                <a16:creationId xmlns:a16="http://schemas.microsoft.com/office/drawing/2014/main" id="{4EB6525A-F20E-0B77-353E-99EF8038CAC3}"/>
              </a:ext>
            </a:extLst>
          </p:cNvPr>
          <p:cNvSpPr>
            <a:spLocks noChangeAspect="1"/>
          </p:cNvSpPr>
          <p:nvPr/>
        </p:nvSpPr>
        <p:spPr>
          <a:xfrm>
            <a:off x="1108077" y="4753686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9E10FD-82C1-42A5-BE01-D2A4945071FC}"/>
              </a:ext>
            </a:extLst>
          </p:cNvPr>
          <p:cNvSpPr txBox="1"/>
          <p:nvPr/>
        </p:nvSpPr>
        <p:spPr>
          <a:xfrm>
            <a:off x="712586" y="4944183"/>
            <a:ext cx="1071966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郡指定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D93A78B-569D-C196-FCB1-A5331C21C88C}"/>
              </a:ext>
            </a:extLst>
          </p:cNvPr>
          <p:cNvSpPr txBox="1"/>
          <p:nvPr/>
        </p:nvSpPr>
        <p:spPr>
          <a:xfrm>
            <a:off x="469448" y="4354846"/>
            <a:ext cx="323165" cy="10028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掲載エリア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指定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31DF286-CB65-D1F8-BCF9-E69A45948753}"/>
              </a:ext>
            </a:extLst>
          </p:cNvPr>
          <p:cNvSpPr/>
          <p:nvPr/>
        </p:nvSpPr>
        <p:spPr>
          <a:xfrm>
            <a:off x="1129949" y="4563096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CB45584-EA1E-E6CE-2251-5077D59602AE}"/>
              </a:ext>
            </a:extLst>
          </p:cNvPr>
          <p:cNvSpPr/>
          <p:nvPr/>
        </p:nvSpPr>
        <p:spPr>
          <a:xfrm>
            <a:off x="1126222" y="5114303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" name="角丸四角形 204">
            <a:extLst>
              <a:ext uri="{FF2B5EF4-FFF2-40B4-BE49-F238E27FC236}">
                <a16:creationId xmlns:a16="http://schemas.microsoft.com/office/drawing/2014/main" id="{9CFD4C5C-DF88-80FE-3216-7BF6C8043EBA}"/>
              </a:ext>
            </a:extLst>
          </p:cNvPr>
          <p:cNvSpPr/>
          <p:nvPr/>
        </p:nvSpPr>
        <p:spPr>
          <a:xfrm>
            <a:off x="1794676" y="4199118"/>
            <a:ext cx="7633728" cy="1521342"/>
          </a:xfrm>
          <a:prstGeom prst="roundRect">
            <a:avLst>
              <a:gd name="adj" fmla="val 2989"/>
            </a:avLst>
          </a:prstGeom>
          <a:solidFill>
            <a:schemeClr val="bg1">
              <a:alpha val="7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BE84154-0420-C2C3-AD94-3BF5F8E91680}"/>
              </a:ext>
            </a:extLst>
          </p:cNvPr>
          <p:cNvGrpSpPr/>
          <p:nvPr/>
        </p:nvGrpSpPr>
        <p:grpSpPr>
          <a:xfrm>
            <a:off x="3059700" y="5466651"/>
            <a:ext cx="5103680" cy="212366"/>
            <a:chOff x="2338431" y="4578911"/>
            <a:chExt cx="5103680" cy="212366"/>
          </a:xfrm>
        </p:grpSpPr>
        <p:sp>
          <p:nvSpPr>
            <p:cNvPr id="212" name="Text Box 11">
              <a:extLst>
                <a:ext uri="{FF2B5EF4-FFF2-40B4-BE49-F238E27FC236}">
                  <a16:creationId xmlns:a16="http://schemas.microsoft.com/office/drawing/2014/main" id="{353C6B1C-29C3-4D15-98C2-0A37970E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897" y="4621399"/>
              <a:ext cx="2098214" cy="1061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掲載回数は設定期間で按分されるイメージです。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92" name="Text Box 11">
              <a:extLst>
                <a:ext uri="{FF2B5EF4-FFF2-40B4-BE49-F238E27FC236}">
                  <a16:creationId xmlns:a16="http://schemas.microsoft.com/office/drawing/2014/main" id="{3D02449E-3066-4E68-8C4C-EF46FA4BB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431" y="4578911"/>
              <a:ext cx="3310696" cy="212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平日開始の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日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〜</a:t>
              </a:r>
              <a:r>
                <a:rPr kumimoji="0" lang="en-US" altLang="ja-JP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</a:t>
              </a:r>
              <a:r>
                <a:rPr kumimoji="0" lang="ja-JP" altLang="en-US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ヶ月間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で自由設定　</a:t>
              </a:r>
              <a:endParaRPr kumimoji="0" lang="en-US" altLang="ja-JP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32481D1-03A6-31DD-56F5-066DDA8EB76A}"/>
              </a:ext>
            </a:extLst>
          </p:cNvPr>
          <p:cNvCxnSpPr>
            <a:cxnSpLocks/>
          </p:cNvCxnSpPr>
          <p:nvPr/>
        </p:nvCxnSpPr>
        <p:spPr>
          <a:xfrm>
            <a:off x="1890352" y="5415363"/>
            <a:ext cx="7367680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6D8B8A0-C464-CE1C-4591-020473A3C6DA}"/>
              </a:ext>
            </a:extLst>
          </p:cNvPr>
          <p:cNvCxnSpPr>
            <a:cxnSpLocks/>
          </p:cNvCxnSpPr>
          <p:nvPr/>
        </p:nvCxnSpPr>
        <p:spPr>
          <a:xfrm>
            <a:off x="5611540" y="4305119"/>
            <a:ext cx="0" cy="52397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558EBD2-18AB-C91B-22B0-3AA89CA15640}"/>
              </a:ext>
            </a:extLst>
          </p:cNvPr>
          <p:cNvCxnSpPr>
            <a:cxnSpLocks/>
          </p:cNvCxnSpPr>
          <p:nvPr/>
        </p:nvCxnSpPr>
        <p:spPr>
          <a:xfrm>
            <a:off x="7513455" y="4305119"/>
            <a:ext cx="0" cy="52397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695A166-72C7-C0C2-940B-48ADDFC63B82}"/>
              </a:ext>
            </a:extLst>
          </p:cNvPr>
          <p:cNvCxnSpPr>
            <a:cxnSpLocks/>
          </p:cNvCxnSpPr>
          <p:nvPr/>
        </p:nvCxnSpPr>
        <p:spPr>
          <a:xfrm>
            <a:off x="3708325" y="4305119"/>
            <a:ext cx="0" cy="104668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279">
            <a:extLst>
              <a:ext uri="{FF2B5EF4-FFF2-40B4-BE49-F238E27FC236}">
                <a16:creationId xmlns:a16="http://schemas.microsoft.com/office/drawing/2014/main" id="{0676DC76-27F4-A953-863B-56AABFC600B0}"/>
              </a:ext>
            </a:extLst>
          </p:cNvPr>
          <p:cNvSpPr>
            <a:spLocks noChangeAspect="1"/>
          </p:cNvSpPr>
          <p:nvPr/>
        </p:nvSpPr>
        <p:spPr>
          <a:xfrm>
            <a:off x="3585148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0" name="円/楕円 279">
            <a:extLst>
              <a:ext uri="{FF2B5EF4-FFF2-40B4-BE49-F238E27FC236}">
                <a16:creationId xmlns:a16="http://schemas.microsoft.com/office/drawing/2014/main" id="{DA2199B0-D1D9-AF43-BE20-DF2F049714DC}"/>
              </a:ext>
            </a:extLst>
          </p:cNvPr>
          <p:cNvSpPr>
            <a:spLocks noChangeAspect="1"/>
          </p:cNvSpPr>
          <p:nvPr/>
        </p:nvSpPr>
        <p:spPr>
          <a:xfrm>
            <a:off x="5488363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1" name="円/楕円 279">
            <a:extLst>
              <a:ext uri="{FF2B5EF4-FFF2-40B4-BE49-F238E27FC236}">
                <a16:creationId xmlns:a16="http://schemas.microsoft.com/office/drawing/2014/main" id="{BF3AE2BA-1DB9-AF30-395F-60A345DDC212}"/>
              </a:ext>
            </a:extLst>
          </p:cNvPr>
          <p:cNvSpPr>
            <a:spLocks noChangeAspect="1"/>
          </p:cNvSpPr>
          <p:nvPr/>
        </p:nvSpPr>
        <p:spPr>
          <a:xfrm>
            <a:off x="7390278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000DBBB4-FCAB-4AE6-9175-32B49D74870E}"/>
              </a:ext>
            </a:extLst>
          </p:cNvPr>
          <p:cNvSpPr txBox="1"/>
          <p:nvPr/>
        </p:nvSpPr>
        <p:spPr>
          <a:xfrm>
            <a:off x="2059333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380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11F76324-9DA5-7A16-29F7-55831FAE0F82}"/>
              </a:ext>
            </a:extLst>
          </p:cNvPr>
          <p:cNvSpPr/>
          <p:nvPr/>
        </p:nvSpPr>
        <p:spPr>
          <a:xfrm>
            <a:off x="2152144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97554B0-2BC5-0109-3A16-6BC5108C0E8C}"/>
              </a:ext>
            </a:extLst>
          </p:cNvPr>
          <p:cNvSpPr/>
          <p:nvPr/>
        </p:nvSpPr>
        <p:spPr>
          <a:xfrm>
            <a:off x="2229175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ターゲティングなし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47D11B2-703C-36C3-8199-17679C605A4E}"/>
              </a:ext>
            </a:extLst>
          </p:cNvPr>
          <p:cNvSpPr txBox="1"/>
          <p:nvPr/>
        </p:nvSpPr>
        <p:spPr>
          <a:xfrm>
            <a:off x="3940807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317,000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1" name="角丸四角形 70">
            <a:extLst>
              <a:ext uri="{FF2B5EF4-FFF2-40B4-BE49-F238E27FC236}">
                <a16:creationId xmlns:a16="http://schemas.microsoft.com/office/drawing/2014/main" id="{F407867A-0B10-BE52-0149-7E6230D7E459}"/>
              </a:ext>
            </a:extLst>
          </p:cNvPr>
          <p:cNvSpPr/>
          <p:nvPr/>
        </p:nvSpPr>
        <p:spPr>
          <a:xfrm>
            <a:off x="4033618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1C8AD15-8871-35E9-DC7F-A41CAC34E3D2}"/>
              </a:ext>
            </a:extLst>
          </p:cNvPr>
          <p:cNvSpPr/>
          <p:nvPr/>
        </p:nvSpPr>
        <p:spPr>
          <a:xfrm>
            <a:off x="4110649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or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年代指定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9EF40F8-1D42-442D-0458-270DABDA2D31}"/>
              </a:ext>
            </a:extLst>
          </p:cNvPr>
          <p:cNvSpPr txBox="1"/>
          <p:nvPr/>
        </p:nvSpPr>
        <p:spPr>
          <a:xfrm>
            <a:off x="5847426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264,000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519F69A6-9591-89C6-06F3-CDC86B18CE0E}"/>
              </a:ext>
            </a:extLst>
          </p:cNvPr>
          <p:cNvSpPr/>
          <p:nvPr/>
        </p:nvSpPr>
        <p:spPr>
          <a:xfrm>
            <a:off x="5940237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D2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3F1E29B-A747-2B01-074A-38EB33BD4EE3}"/>
              </a:ext>
            </a:extLst>
          </p:cNvPr>
          <p:cNvSpPr/>
          <p:nvPr/>
        </p:nvSpPr>
        <p:spPr>
          <a:xfrm>
            <a:off x="6017268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年代指定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6315DE-461F-A577-46E2-51B45855AF4B}"/>
              </a:ext>
            </a:extLst>
          </p:cNvPr>
          <p:cNvSpPr txBox="1"/>
          <p:nvPr/>
        </p:nvSpPr>
        <p:spPr>
          <a:xfrm>
            <a:off x="7739313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247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9" name="角丸四角形 78">
            <a:extLst>
              <a:ext uri="{FF2B5EF4-FFF2-40B4-BE49-F238E27FC236}">
                <a16:creationId xmlns:a16="http://schemas.microsoft.com/office/drawing/2014/main" id="{6044D459-9499-5A83-1AD6-C5225DD52003}"/>
              </a:ext>
            </a:extLst>
          </p:cNvPr>
          <p:cNvSpPr/>
          <p:nvPr/>
        </p:nvSpPr>
        <p:spPr>
          <a:xfrm>
            <a:off x="7832124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8B0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64B286F-B227-C8D6-00ED-DAC2928B5864}"/>
              </a:ext>
            </a:extLst>
          </p:cNvPr>
          <p:cNvSpPr/>
          <p:nvPr/>
        </p:nvSpPr>
        <p:spPr>
          <a:xfrm>
            <a:off x="7874971" y="4244072"/>
            <a:ext cx="111811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性別＋年代＋属性指定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EEB898-FF46-084C-9BB0-F4B746941F80}"/>
              </a:ext>
            </a:extLst>
          </p:cNvPr>
          <p:cNvSpPr txBox="1"/>
          <p:nvPr/>
        </p:nvSpPr>
        <p:spPr>
          <a:xfrm>
            <a:off x="2059333" y="4960034"/>
            <a:ext cx="1389020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317,000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F3B84B6-4506-6B08-86DE-C2CBABDEC378}"/>
              </a:ext>
            </a:extLst>
          </p:cNvPr>
          <p:cNvCxnSpPr>
            <a:cxnSpLocks/>
          </p:cNvCxnSpPr>
          <p:nvPr/>
        </p:nvCxnSpPr>
        <p:spPr>
          <a:xfrm>
            <a:off x="1984992" y="4877492"/>
            <a:ext cx="7242624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9">
            <a:extLst>
              <a:ext uri="{FF2B5EF4-FFF2-40B4-BE49-F238E27FC236}">
                <a16:creationId xmlns:a16="http://schemas.microsoft.com/office/drawing/2014/main" id="{D324F7A8-A1FE-FE97-98BA-9EB40AE7E7D5}"/>
              </a:ext>
            </a:extLst>
          </p:cNvPr>
          <p:cNvSpPr>
            <a:spLocks noChangeAspect="1"/>
          </p:cNvSpPr>
          <p:nvPr/>
        </p:nvSpPr>
        <p:spPr>
          <a:xfrm>
            <a:off x="2679885" y="4829098"/>
            <a:ext cx="147916" cy="147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665FD559-81E4-C1D3-3C84-64902BF4C236}"/>
              </a:ext>
            </a:extLst>
          </p:cNvPr>
          <p:cNvSpPr/>
          <p:nvPr/>
        </p:nvSpPr>
        <p:spPr>
          <a:xfrm>
            <a:off x="4033618" y="5007092"/>
            <a:ext cx="5001903" cy="258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EE56CF1-5172-6228-C636-5A8820282D9C}"/>
              </a:ext>
            </a:extLst>
          </p:cNvPr>
          <p:cNvSpPr txBox="1"/>
          <p:nvPr/>
        </p:nvSpPr>
        <p:spPr>
          <a:xfrm>
            <a:off x="4457765" y="5031963"/>
            <a:ext cx="4148305" cy="21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市区郡エリア</a:t>
            </a:r>
            <a:r>
              <a:rPr kumimoji="1" lang="ja-JP" altLang="en-US" sz="7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選択時のターゲティング指定は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できません。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3D36AD4-EF7B-2F05-DBC1-903AD995DF1F}"/>
              </a:ext>
            </a:extLst>
          </p:cNvPr>
          <p:cNvGrpSpPr/>
          <p:nvPr/>
        </p:nvGrpSpPr>
        <p:grpSpPr>
          <a:xfrm>
            <a:off x="1214520" y="3026458"/>
            <a:ext cx="991290" cy="991290"/>
            <a:chOff x="1854370" y="3244518"/>
            <a:chExt cx="931027" cy="931027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2652FB5F-BD08-2E73-6670-349636A763BA}"/>
                </a:ext>
              </a:extLst>
            </p:cNvPr>
            <p:cNvSpPr/>
            <p:nvPr/>
          </p:nvSpPr>
          <p:spPr>
            <a:xfrm>
              <a:off x="1854370" y="3244518"/>
              <a:ext cx="931027" cy="931027"/>
            </a:xfrm>
            <a:prstGeom prst="ellipse">
              <a:avLst/>
            </a:prstGeom>
            <a:gradFill flip="none" rotWithShape="1">
              <a:gsLst>
                <a:gs pos="22000">
                  <a:srgbClr val="C2AF6B"/>
                </a:gs>
                <a:gs pos="50000">
                  <a:srgbClr val="FDE38B"/>
                </a:gs>
                <a:gs pos="100000">
                  <a:srgbClr val="C2AF6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52693CC-CC67-0AA2-4924-1F0BF2EE5686}"/>
                </a:ext>
              </a:extLst>
            </p:cNvPr>
            <p:cNvSpPr txBox="1"/>
            <p:nvPr/>
          </p:nvSpPr>
          <p:spPr>
            <a:xfrm>
              <a:off x="2033018" y="3400464"/>
              <a:ext cx="594693" cy="6214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画面の</a:t>
              </a:r>
              <a:endParaRPr kumimoji="1" lang="en-US" altLang="ja-JP" sz="9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en-US" altLang="ja-JP" sz="20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1/3</a:t>
              </a:r>
              <a:r>
                <a:rPr kumimoji="1" lang="ja-JP" altLang="en-US" sz="105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が</a:t>
              </a:r>
              <a:endPara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ja-JP" altLang="en-US" sz="1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広告枠</a:t>
              </a:r>
              <a:r>
                <a:rPr kumimoji="1" lang="en-US" altLang="ja-JP" sz="1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!</a:t>
              </a:r>
            </a:p>
          </p:txBody>
        </p:sp>
      </p:grpSp>
      <p:sp>
        <p:nvSpPr>
          <p:cNvPr id="13" name="十字形 12">
            <a:extLst>
              <a:ext uri="{FF2B5EF4-FFF2-40B4-BE49-F238E27FC236}">
                <a16:creationId xmlns:a16="http://schemas.microsoft.com/office/drawing/2014/main" id="{C691F52A-5FC9-C669-A28D-95A539102C3C}"/>
              </a:ext>
            </a:extLst>
          </p:cNvPr>
          <p:cNvSpPr/>
          <p:nvPr/>
        </p:nvSpPr>
        <p:spPr>
          <a:xfrm>
            <a:off x="6456270" y="3480415"/>
            <a:ext cx="417234" cy="417234"/>
          </a:xfrm>
          <a:prstGeom prst="plus">
            <a:avLst>
              <a:gd name="adj" fmla="val 35520"/>
            </a:avLst>
          </a:prstGeom>
          <a:solidFill>
            <a:srgbClr val="D21416"/>
          </a:solidFill>
          <a:ln w="19050">
            <a:solidFill>
              <a:srgbClr val="C2AF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1170289-6823-462E-8798-38E5A6C5FADC}"/>
              </a:ext>
            </a:extLst>
          </p:cNvPr>
          <p:cNvSpPr txBox="1"/>
          <p:nvPr/>
        </p:nvSpPr>
        <p:spPr>
          <a:xfrm>
            <a:off x="2692002" y="2662862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（トップインパクト</a:t>
            </a:r>
            <a:r>
              <a:rPr kumimoji="1" lang="ja-JP" altLang="en-US" b="1" dirty="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7E15C80-418F-4660-38CD-62C00671BB16}"/>
              </a:ext>
            </a:extLst>
          </p:cNvPr>
          <p:cNvSpPr txBox="1"/>
          <p:nvPr/>
        </p:nvSpPr>
        <p:spPr>
          <a:xfrm>
            <a:off x="6939272" y="2755195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r>
              <a:rPr kumimoji="1" lang="ja-JP" altLang="en-US" sz="11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（ブランドパネル）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C9E2787-0882-6739-6145-05E8A71F2E06}"/>
              </a:ext>
            </a:extLst>
          </p:cNvPr>
          <p:cNvSpPr txBox="1"/>
          <p:nvPr/>
        </p:nvSpPr>
        <p:spPr>
          <a:xfrm>
            <a:off x="6139592" y="2755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C2AF6B"/>
                  </a:gs>
                  <a:gs pos="62000">
                    <a:srgbClr val="FDE38B"/>
                  </a:gs>
                  <a:gs pos="0">
                    <a:srgbClr val="C2AF6B"/>
                  </a:gs>
                </a:gsLst>
                <a:lin ang="16200000" scaled="1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82" name="平行四辺形 81">
            <a:extLst>
              <a:ext uri="{FF2B5EF4-FFF2-40B4-BE49-F238E27FC236}">
                <a16:creationId xmlns:a16="http://schemas.microsoft.com/office/drawing/2014/main" id="{3D0EFBB9-849A-FF48-34D2-69C1475EDABB}"/>
              </a:ext>
            </a:extLst>
          </p:cNvPr>
          <p:cNvSpPr/>
          <p:nvPr/>
        </p:nvSpPr>
        <p:spPr>
          <a:xfrm>
            <a:off x="296443" y="6036815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C95100"/>
              </a:gs>
              <a:gs pos="0">
                <a:srgbClr val="F28C00"/>
              </a:gs>
            </a:gsLst>
            <a:lin ang="16200000" scaled="1"/>
          </a:gradFill>
          <a:ln w="76200" cap="rnd">
            <a:gradFill>
              <a:gsLst>
                <a:gs pos="0">
                  <a:srgbClr val="F28C00"/>
                </a:gs>
                <a:gs pos="96000">
                  <a:srgbClr val="C95100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7B616AE-D687-487E-BEF1-3392E40635FB}"/>
              </a:ext>
            </a:extLst>
          </p:cNvPr>
          <p:cNvSpPr txBox="1"/>
          <p:nvPr/>
        </p:nvSpPr>
        <p:spPr>
          <a:xfrm>
            <a:off x="311311" y="589174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C640EC-56DB-8D76-E059-6EB168C25C9C}"/>
              </a:ext>
            </a:extLst>
          </p:cNvPr>
          <p:cNvSpPr txBox="1"/>
          <p:nvPr/>
        </p:nvSpPr>
        <p:spPr>
          <a:xfrm>
            <a:off x="6985573" y="2343267"/>
            <a:ext cx="26112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掲載デバイスは</a:t>
            </a:r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＋スマホ）限定の企画です。</a:t>
            </a:r>
            <a:endParaRPr kumimoji="1" lang="en-US" altLang="ja-JP" sz="75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※PC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とスマホの掲載量割合は指定できません。</a:t>
            </a:r>
            <a:endParaRPr kumimoji="1" lang="en-US" altLang="ja-JP" sz="75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03EA56E-D478-0548-08B7-44530574CF4B}"/>
              </a:ext>
            </a:extLst>
          </p:cNvPr>
          <p:cNvCxnSpPr>
            <a:cxnSpLocks/>
          </p:cNvCxnSpPr>
          <p:nvPr/>
        </p:nvCxnSpPr>
        <p:spPr>
          <a:xfrm>
            <a:off x="490798" y="2295030"/>
            <a:ext cx="9098881" cy="0"/>
          </a:xfrm>
          <a:prstGeom prst="line">
            <a:avLst/>
          </a:prstGeom>
          <a:ln>
            <a:solidFill>
              <a:srgbClr val="DF4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1E4B208-8227-A7AC-2F2B-DC1734F6EF7F}"/>
              </a:ext>
            </a:extLst>
          </p:cNvPr>
          <p:cNvCxnSpPr>
            <a:cxnSpLocks/>
          </p:cNvCxnSpPr>
          <p:nvPr/>
        </p:nvCxnSpPr>
        <p:spPr>
          <a:xfrm>
            <a:off x="497148" y="1012330"/>
            <a:ext cx="9098881" cy="0"/>
          </a:xfrm>
          <a:prstGeom prst="line">
            <a:avLst/>
          </a:prstGeom>
          <a:ln>
            <a:solidFill>
              <a:srgbClr val="DF4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7CBA400B-5A93-8EB0-9CCC-894F4F9294D8}"/>
              </a:ext>
            </a:extLst>
          </p:cNvPr>
          <p:cNvSpPr/>
          <p:nvPr/>
        </p:nvSpPr>
        <p:spPr>
          <a:xfrm>
            <a:off x="296443" y="2278744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C95100"/>
              </a:gs>
              <a:gs pos="0">
                <a:srgbClr val="F28C00"/>
              </a:gs>
            </a:gsLst>
            <a:lin ang="16200000" scaled="1"/>
          </a:gradFill>
          <a:ln w="76200" cap="rnd">
            <a:gradFill>
              <a:gsLst>
                <a:gs pos="0">
                  <a:srgbClr val="F28C00"/>
                </a:gs>
                <a:gs pos="96000">
                  <a:srgbClr val="C95100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平行四辺形 80">
            <a:extLst>
              <a:ext uri="{FF2B5EF4-FFF2-40B4-BE49-F238E27FC236}">
                <a16:creationId xmlns:a16="http://schemas.microsoft.com/office/drawing/2014/main" id="{2F3DF2D4-882A-29BB-FDF1-FE5667707BF2}"/>
              </a:ext>
            </a:extLst>
          </p:cNvPr>
          <p:cNvSpPr/>
          <p:nvPr/>
        </p:nvSpPr>
        <p:spPr>
          <a:xfrm>
            <a:off x="296443" y="100776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C95100"/>
              </a:gs>
              <a:gs pos="0">
                <a:srgbClr val="F28C00"/>
              </a:gs>
            </a:gsLst>
            <a:lin ang="16200000" scaled="1"/>
          </a:gradFill>
          <a:ln w="76200" cap="rnd">
            <a:gradFill>
              <a:gsLst>
                <a:gs pos="0">
                  <a:srgbClr val="F28C00"/>
                </a:gs>
                <a:gs pos="96000">
                  <a:srgbClr val="C95100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66AB387E-F4B1-D741-8B09-C52695BA40ED}"/>
              </a:ext>
            </a:extLst>
          </p:cNvPr>
          <p:cNvSpPr txBox="1"/>
          <p:nvPr/>
        </p:nvSpPr>
        <p:spPr>
          <a:xfrm>
            <a:off x="306466" y="88868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603153F0-6F04-274A-B288-A5409C3DC94A}"/>
              </a:ext>
            </a:extLst>
          </p:cNvPr>
          <p:cNvSpPr txBox="1"/>
          <p:nvPr/>
        </p:nvSpPr>
        <p:spPr>
          <a:xfrm>
            <a:off x="306466" y="213127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787F19-CC06-180B-8F0B-78B5D4AC3F95}"/>
              </a:ext>
            </a:extLst>
          </p:cNvPr>
          <p:cNvSpPr txBox="1"/>
          <p:nvPr/>
        </p:nvSpPr>
        <p:spPr>
          <a:xfrm>
            <a:off x="2143251" y="5787420"/>
            <a:ext cx="429241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トップインパクト出稿に関する免責</a:t>
            </a:r>
            <a:r>
              <a:rPr kumimoji="1" lang="ja-JP" altLang="en-US" sz="600" u="sng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事項は「プラン別掲載回数・免責事項」のページを</a:t>
            </a:r>
            <a:r>
              <a:rPr kumimoji="1" lang="ja-JP" altLang="en-US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ご確認ください。</a:t>
            </a:r>
            <a:endParaRPr kumimoji="1" lang="en-US" altLang="ja-JP" sz="60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3BC0C1-46C1-8801-B586-F5E1AAF83117}"/>
              </a:ext>
            </a:extLst>
          </p:cNvPr>
          <p:cNvSpPr txBox="1"/>
          <p:nvPr/>
        </p:nvSpPr>
        <p:spPr>
          <a:xfrm>
            <a:off x="1054826" y="2366444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sng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sng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sng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u="sng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lang="en-US" altLang="ja-JP" sz="1400" b="1" u="sng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PC</a:t>
            </a:r>
            <a:r>
              <a:rPr lang="ja-JP" altLang="en-US" sz="1400" b="1" u="sng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u="sng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スマホ両方）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期間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エリア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を選択し掲載</a:t>
            </a:r>
          </a:p>
        </p:txBody>
      </p:sp>
      <p:sp>
        <p:nvSpPr>
          <p:cNvPr id="9" name="角丸四角形 204">
            <a:extLst>
              <a:ext uri="{FF2B5EF4-FFF2-40B4-BE49-F238E27FC236}">
                <a16:creationId xmlns:a16="http://schemas.microsoft.com/office/drawing/2014/main" id="{CECD0EF4-A585-3068-0559-2076026A7FA8}"/>
              </a:ext>
            </a:extLst>
          </p:cNvPr>
          <p:cNvSpPr>
            <a:spLocks/>
          </p:cNvSpPr>
          <p:nvPr/>
        </p:nvSpPr>
        <p:spPr>
          <a:xfrm>
            <a:off x="5057527" y="1754965"/>
            <a:ext cx="1156475" cy="308897"/>
          </a:xfrm>
          <a:prstGeom prst="roundRect">
            <a:avLst>
              <a:gd name="adj" fmla="val 7668"/>
            </a:avLst>
          </a:prstGeom>
          <a:gradFill>
            <a:gsLst>
              <a:gs pos="0">
                <a:srgbClr val="F58B3A"/>
              </a:gs>
              <a:gs pos="99000">
                <a:srgbClr val="BE5C27"/>
              </a:gs>
            </a:gsLst>
            <a:lin ang="27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" name="角丸四角形 204">
            <a:extLst>
              <a:ext uri="{FF2B5EF4-FFF2-40B4-BE49-F238E27FC236}">
                <a16:creationId xmlns:a16="http://schemas.microsoft.com/office/drawing/2014/main" id="{71EF5CE6-73CD-97A5-3AE1-42B6CDA0DDC6}"/>
              </a:ext>
            </a:extLst>
          </p:cNvPr>
          <p:cNvSpPr>
            <a:spLocks/>
          </p:cNvSpPr>
          <p:nvPr/>
        </p:nvSpPr>
        <p:spPr>
          <a:xfrm>
            <a:off x="7113422" y="1369199"/>
            <a:ext cx="991960" cy="359107"/>
          </a:xfrm>
          <a:prstGeom prst="roundRect">
            <a:avLst>
              <a:gd name="adj" fmla="val 7668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制作する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完全パッケージ動画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二次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利用権利</a:t>
            </a:r>
          </a:p>
        </p:txBody>
      </p:sp>
      <p:sp>
        <p:nvSpPr>
          <p:cNvPr id="21" name="角丸四角形 204">
            <a:extLst>
              <a:ext uri="{FF2B5EF4-FFF2-40B4-BE49-F238E27FC236}">
                <a16:creationId xmlns:a16="http://schemas.microsoft.com/office/drawing/2014/main" id="{897171F4-4AFA-B14F-8D9C-15D3C27E1E0D}"/>
              </a:ext>
            </a:extLst>
          </p:cNvPr>
          <p:cNvSpPr>
            <a:spLocks/>
          </p:cNvSpPr>
          <p:nvPr/>
        </p:nvSpPr>
        <p:spPr>
          <a:xfrm>
            <a:off x="7113421" y="1763707"/>
            <a:ext cx="989469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秒動画制作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タイプ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9" name="角丸四角形 204">
            <a:extLst>
              <a:ext uri="{FF2B5EF4-FFF2-40B4-BE49-F238E27FC236}">
                <a16:creationId xmlns:a16="http://schemas.microsoft.com/office/drawing/2014/main" id="{9639251A-52A2-3294-68E0-292C7BB29AAA}"/>
              </a:ext>
            </a:extLst>
          </p:cNvPr>
          <p:cNvSpPr>
            <a:spLocks/>
          </p:cNvSpPr>
          <p:nvPr/>
        </p:nvSpPr>
        <p:spPr>
          <a:xfrm>
            <a:off x="8142213" y="1369201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ヤフー用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バナー制作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" name="角丸四角形 204">
            <a:extLst>
              <a:ext uri="{FF2B5EF4-FFF2-40B4-BE49-F238E27FC236}">
                <a16:creationId xmlns:a16="http://schemas.microsoft.com/office/drawing/2014/main" id="{36496EFA-E554-8E2E-44C3-B86EDEA70821}"/>
              </a:ext>
            </a:extLst>
          </p:cNvPr>
          <p:cNvSpPr>
            <a:spLocks/>
          </p:cNvSpPr>
          <p:nvPr/>
        </p:nvSpPr>
        <p:spPr>
          <a:xfrm>
            <a:off x="8828313" y="1369201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お任せ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ナレーション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BGM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・効果音</a:t>
            </a:r>
          </a:p>
        </p:txBody>
      </p:sp>
      <p:sp>
        <p:nvSpPr>
          <p:cNvPr id="40" name="角丸四角形 204">
            <a:extLst>
              <a:ext uri="{FF2B5EF4-FFF2-40B4-BE49-F238E27FC236}">
                <a16:creationId xmlns:a16="http://schemas.microsoft.com/office/drawing/2014/main" id="{4D9AA3B0-3B65-2D22-EBDE-DCDDDF93E9DD}"/>
              </a:ext>
            </a:extLst>
          </p:cNvPr>
          <p:cNvSpPr>
            <a:spLocks/>
          </p:cNvSpPr>
          <p:nvPr/>
        </p:nvSpPr>
        <p:spPr>
          <a:xfrm>
            <a:off x="8828313" y="1765426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完</a:t>
            </a:r>
            <a:r>
              <a:rPr lang="ja-JP" altLang="en-US" sz="7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成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データ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納品</a:t>
            </a:r>
          </a:p>
        </p:txBody>
      </p:sp>
      <p:sp>
        <p:nvSpPr>
          <p:cNvPr id="41" name="角丸四角形 204">
            <a:extLst>
              <a:ext uri="{FF2B5EF4-FFF2-40B4-BE49-F238E27FC236}">
                <a16:creationId xmlns:a16="http://schemas.microsoft.com/office/drawing/2014/main" id="{159F45D0-E84D-C5DA-9FC4-A13301763026}"/>
              </a:ext>
            </a:extLst>
          </p:cNvPr>
          <p:cNvSpPr>
            <a:spLocks/>
          </p:cNvSpPr>
          <p:nvPr/>
        </p:nvSpPr>
        <p:spPr>
          <a:xfrm>
            <a:off x="8136923" y="1765199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広告料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553E72A-048A-CA39-33FB-568694B7F515}"/>
              </a:ext>
            </a:extLst>
          </p:cNvPr>
          <p:cNvSpPr txBox="1"/>
          <p:nvPr/>
        </p:nvSpPr>
        <p:spPr>
          <a:xfrm>
            <a:off x="7692367" y="1173791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DED87BA-487A-A04C-1D5F-B94E730BCEB5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7128632" y="1266124"/>
            <a:ext cx="563735" cy="178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36C85D24-1EFC-AD64-06AC-D96F54C98F54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8954251" y="1266124"/>
            <a:ext cx="522062" cy="178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図 67">
            <a:extLst>
              <a:ext uri="{FF2B5EF4-FFF2-40B4-BE49-F238E27FC236}">
                <a16:creationId xmlns:a16="http://schemas.microsoft.com/office/drawing/2014/main" id="{0DF3BE4A-3186-D387-B2EC-A09017845FA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439" y="1038493"/>
            <a:ext cx="433858" cy="337750"/>
          </a:xfrm>
          <a:prstGeom prst="rect">
            <a:avLst/>
          </a:prstGeom>
          <a:effectLst/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875877B-4CAB-D4FA-56BD-92194921488C}"/>
              </a:ext>
            </a:extLst>
          </p:cNvPr>
          <p:cNvSpPr txBox="1"/>
          <p:nvPr/>
        </p:nvSpPr>
        <p:spPr>
          <a:xfrm>
            <a:off x="933642" y="1070196"/>
            <a:ext cx="60047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二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9D625C6A-1B09-2BC7-4C1E-82CFF868CCC3}"/>
              </a:ext>
            </a:extLst>
          </p:cNvPr>
          <p:cNvGrpSpPr/>
          <p:nvPr/>
        </p:nvGrpSpPr>
        <p:grpSpPr>
          <a:xfrm>
            <a:off x="3651617" y="1359001"/>
            <a:ext cx="1312419" cy="779521"/>
            <a:chOff x="4664540" y="1530011"/>
            <a:chExt cx="1501088" cy="891581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A46A7995-E336-D403-4C06-3EAF1A86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33A28165-9C03-4B92-5CDC-BCC042568EB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7" name="円/楕円 86">
                <a:extLst>
                  <a:ext uri="{FF2B5EF4-FFF2-40B4-BE49-F238E27FC236}">
                    <a16:creationId xmlns:a16="http://schemas.microsoft.com/office/drawing/2014/main" id="{B32CB5B3-5EEC-717A-FBB1-DCB4C79020C1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三角形 87">
                <a:extLst>
                  <a:ext uri="{FF2B5EF4-FFF2-40B4-BE49-F238E27FC236}">
                    <a16:creationId xmlns:a16="http://schemas.microsoft.com/office/drawing/2014/main" id="{DB24FB1D-1BD0-9B46-C49E-FBF1D5E0DE89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410288C3-C788-6555-9BC9-66F318B06A64}"/>
              </a:ext>
            </a:extLst>
          </p:cNvPr>
          <p:cNvGrpSpPr/>
          <p:nvPr/>
        </p:nvGrpSpPr>
        <p:grpSpPr>
          <a:xfrm>
            <a:off x="4446484" y="1713001"/>
            <a:ext cx="513282" cy="511629"/>
            <a:chOff x="5516778" y="2273088"/>
            <a:chExt cx="513282" cy="511629"/>
          </a:xfrm>
        </p:grpSpPr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210365F4-FA1B-67F6-BB5B-8D21D9D3B187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101" name="円/楕円 184">
                <a:extLst>
                  <a:ext uri="{FF2B5EF4-FFF2-40B4-BE49-F238E27FC236}">
                    <a16:creationId xmlns:a16="http://schemas.microsoft.com/office/drawing/2014/main" id="{F3588158-7253-7C4C-D69A-22A32492B1CD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9CA59255-4604-DC44-D355-DDD5EE4A9326}"/>
                  </a:ext>
                </a:extLst>
              </p:cNvPr>
              <p:cNvSpPr txBox="1"/>
              <p:nvPr/>
            </p:nvSpPr>
            <p:spPr>
              <a:xfrm>
                <a:off x="3628581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5F25783E-3A19-A879-1D66-A8273BD9AD22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CE25CB91-25BB-6827-4B83-A7764DC32C5F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27" name="角丸四角形 204">
            <a:extLst>
              <a:ext uri="{FF2B5EF4-FFF2-40B4-BE49-F238E27FC236}">
                <a16:creationId xmlns:a16="http://schemas.microsoft.com/office/drawing/2014/main" id="{58064A02-1857-B779-78BF-D1B91B056D33}"/>
              </a:ext>
            </a:extLst>
          </p:cNvPr>
          <p:cNvSpPr>
            <a:spLocks/>
          </p:cNvSpPr>
          <p:nvPr/>
        </p:nvSpPr>
        <p:spPr>
          <a:xfrm>
            <a:off x="5057527" y="1444195"/>
            <a:ext cx="1156475" cy="279363"/>
          </a:xfrm>
          <a:prstGeom prst="roundRect">
            <a:avLst>
              <a:gd name="adj" fmla="val 7668"/>
            </a:avLst>
          </a:prstGeom>
          <a:gradFill>
            <a:gsLst>
              <a:gs pos="0">
                <a:srgbClr val="F58B3A"/>
              </a:gs>
              <a:gs pos="99000">
                <a:srgbClr val="BE5C27"/>
              </a:gs>
            </a:gsLst>
            <a:lin ang="27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28" name="図 127">
            <a:extLst>
              <a:ext uri="{FF2B5EF4-FFF2-40B4-BE49-F238E27FC236}">
                <a16:creationId xmlns:a16="http://schemas.microsoft.com/office/drawing/2014/main" id="{6F38E9AE-BC06-7CE4-A615-A23AD095541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5082444" y="1844415"/>
            <a:ext cx="124511" cy="148059"/>
          </a:xfrm>
          <a:prstGeom prst="rect">
            <a:avLst/>
          </a:prstGeom>
        </p:spPr>
      </p:pic>
      <p:sp>
        <p:nvSpPr>
          <p:cNvPr id="130" name="円/楕円 129">
            <a:extLst>
              <a:ext uri="{FF2B5EF4-FFF2-40B4-BE49-F238E27FC236}">
                <a16:creationId xmlns:a16="http://schemas.microsoft.com/office/drawing/2014/main" id="{37A0742D-3DF1-409A-7223-5B7307B17E44}"/>
              </a:ext>
            </a:extLst>
          </p:cNvPr>
          <p:cNvSpPr/>
          <p:nvPr/>
        </p:nvSpPr>
        <p:spPr>
          <a:xfrm>
            <a:off x="5077152" y="1512308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D842127-99DF-2C45-063D-88A2A101BE28}"/>
              </a:ext>
            </a:extLst>
          </p:cNvPr>
          <p:cNvSpPr txBox="1"/>
          <p:nvPr/>
        </p:nvSpPr>
        <p:spPr>
          <a:xfrm>
            <a:off x="4987238" y="151702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BD5B28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132" name="カギ線コネクタ 131">
            <a:extLst>
              <a:ext uri="{FF2B5EF4-FFF2-40B4-BE49-F238E27FC236}">
                <a16:creationId xmlns:a16="http://schemas.microsoft.com/office/drawing/2014/main" id="{89C8E28F-C8B8-8792-761C-91606CED5366}"/>
              </a:ext>
            </a:extLst>
          </p:cNvPr>
          <p:cNvCxnSpPr>
            <a:cxnSpLocks/>
          </p:cNvCxnSpPr>
          <p:nvPr/>
        </p:nvCxnSpPr>
        <p:spPr>
          <a:xfrm>
            <a:off x="4639078" y="1569198"/>
            <a:ext cx="432000" cy="164566"/>
          </a:xfrm>
          <a:prstGeom prst="bentConnector3">
            <a:avLst>
              <a:gd name="adj1" fmla="val 72752"/>
            </a:avLst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84304FC3-7677-D236-BCE0-51E0F1BA4DF4}"/>
              </a:ext>
            </a:extLst>
          </p:cNvPr>
          <p:cNvSpPr txBox="1"/>
          <p:nvPr/>
        </p:nvSpPr>
        <p:spPr>
          <a:xfrm>
            <a:off x="5153393" y="1453004"/>
            <a:ext cx="1141659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</a:t>
            </a:r>
            <a:r>
              <a:rPr lang="ja-JP" altLang="en-US" sz="800" b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</a:t>
            </a: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次利用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0D50CD7-473F-5B27-57EE-5DEF638966F4}"/>
              </a:ext>
            </a:extLst>
          </p:cNvPr>
          <p:cNvSpPr txBox="1"/>
          <p:nvPr/>
        </p:nvSpPr>
        <p:spPr>
          <a:xfrm>
            <a:off x="5137105" y="1770356"/>
            <a:ext cx="115929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7" name="角丸四角形 204">
            <a:extLst>
              <a:ext uri="{FF2B5EF4-FFF2-40B4-BE49-F238E27FC236}">
                <a16:creationId xmlns:a16="http://schemas.microsoft.com/office/drawing/2014/main" id="{4E2E9374-BB7A-ED0A-05BA-C0F61D32067E}"/>
              </a:ext>
            </a:extLst>
          </p:cNvPr>
          <p:cNvSpPr/>
          <p:nvPr/>
        </p:nvSpPr>
        <p:spPr>
          <a:xfrm>
            <a:off x="6307493" y="1369199"/>
            <a:ext cx="715483" cy="725897"/>
          </a:xfrm>
          <a:prstGeom prst="roundRect">
            <a:avLst>
              <a:gd name="adj" fmla="val 11228"/>
            </a:avLst>
          </a:prstGeom>
          <a:solidFill>
            <a:schemeClr val="bg1"/>
          </a:solidFill>
          <a:ln w="25400">
            <a:noFill/>
            <a:prstDash val="solid"/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6D6440E7-0EBD-BE70-BB62-98D6846C13EE}"/>
              </a:ext>
            </a:extLst>
          </p:cNvPr>
          <p:cNvSpPr txBox="1"/>
          <p:nvPr/>
        </p:nvSpPr>
        <p:spPr>
          <a:xfrm>
            <a:off x="6257139" y="1411886"/>
            <a:ext cx="82586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▼実績動画は</a:t>
            </a:r>
            <a:r>
              <a:rPr kumimoji="1" lang="ja-JP" altLang="en-US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こちら▼︎</a:t>
            </a:r>
            <a:endParaRPr kumimoji="1" lang="en-US" altLang="ja-JP" sz="5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39" name="図 138">
            <a:extLst>
              <a:ext uri="{FF2B5EF4-FFF2-40B4-BE49-F238E27FC236}">
                <a16:creationId xmlns:a16="http://schemas.microsoft.com/office/drawing/2014/main" id="{38A21CA9-5473-864B-8CF8-FC3E737232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3010" y="1552809"/>
            <a:ext cx="464449" cy="468959"/>
          </a:xfrm>
          <a:prstGeom prst="rect">
            <a:avLst/>
          </a:prstGeom>
        </p:spPr>
      </p:pic>
      <p:sp>
        <p:nvSpPr>
          <p:cNvPr id="44" name="右矢印 43">
            <a:extLst>
              <a:ext uri="{FF2B5EF4-FFF2-40B4-BE49-F238E27FC236}">
                <a16:creationId xmlns:a16="http://schemas.microsoft.com/office/drawing/2014/main" id="{D492A155-CEDD-C630-6994-69B536478229}"/>
              </a:ext>
            </a:extLst>
          </p:cNvPr>
          <p:cNvSpPr/>
          <p:nvPr/>
        </p:nvSpPr>
        <p:spPr>
          <a:xfrm>
            <a:off x="2229175" y="1525575"/>
            <a:ext cx="1435963" cy="478166"/>
          </a:xfrm>
          <a:prstGeom prst="rightArrow">
            <a:avLst>
              <a:gd name="adj1" fmla="val 63355"/>
              <a:gd name="adj2" fmla="val 441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2B3E0F9-FAA6-2869-179A-D0576C47BEBE}"/>
              </a:ext>
            </a:extLst>
          </p:cNvPr>
          <p:cNvSpPr/>
          <p:nvPr/>
        </p:nvSpPr>
        <p:spPr>
          <a:xfrm>
            <a:off x="1165284" y="2169391"/>
            <a:ext cx="629392" cy="769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43497AD0-28A8-E020-34EC-700E5EEAA03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941" y="1374856"/>
            <a:ext cx="963821" cy="77660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FFA18605-ACB3-EB6A-B4ED-1B6761F7E9C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267" y="1340741"/>
            <a:ext cx="737941" cy="904590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05129AD-0A29-ECA3-FC69-40B4F723026C}"/>
              </a:ext>
            </a:extLst>
          </p:cNvPr>
          <p:cNvGrpSpPr/>
          <p:nvPr/>
        </p:nvGrpSpPr>
        <p:grpSpPr>
          <a:xfrm>
            <a:off x="1080785" y="1305229"/>
            <a:ext cx="808359" cy="738225"/>
            <a:chOff x="1126908" y="1320814"/>
            <a:chExt cx="808359" cy="738225"/>
          </a:xfrm>
        </p:grpSpPr>
        <p:sp>
          <p:nvSpPr>
            <p:cNvPr id="50" name="円/楕円 184">
              <a:extLst>
                <a:ext uri="{FF2B5EF4-FFF2-40B4-BE49-F238E27FC236}">
                  <a16:creationId xmlns:a16="http://schemas.microsoft.com/office/drawing/2014/main" id="{0B50E757-5001-C881-F870-27F94D5D3C85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F27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F30A83EF-93E8-0089-21A5-F89AE2862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088ACD17-E4E9-0BAE-CD32-A14379B1D4E7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88DA3F0A-8D2A-1740-5C79-AB8CF2794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189623C2-0874-B9CF-DFCF-AC0EADE3DE90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98" name="三角形 97">
              <a:extLst>
                <a:ext uri="{FF2B5EF4-FFF2-40B4-BE49-F238E27FC236}">
                  <a16:creationId xmlns:a16="http://schemas.microsoft.com/office/drawing/2014/main" id="{E56C6EE7-C8F8-C3D2-6E68-DFA2D9CAEA2E}"/>
                </a:ext>
              </a:extLst>
            </p:cNvPr>
            <p:cNvSpPr/>
            <p:nvPr/>
          </p:nvSpPr>
          <p:spPr>
            <a:xfrm rot="6300000">
              <a:off x="1776538" y="1703815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F273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113B209B-1273-DAA1-B3F6-23E88C61C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CEB3502C-C6E8-6ABD-00F7-BA2547403E4F}"/>
                </a:ext>
              </a:extLst>
            </p:cNvPr>
            <p:cNvSpPr txBox="1"/>
            <p:nvPr/>
          </p:nvSpPr>
          <p:spPr>
            <a:xfrm>
              <a:off x="1423946" y="1526854"/>
              <a:ext cx="46038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4060F9A6-DE15-227B-604D-EC82895C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67767E7C-E126-92CB-E91B-EFB0DEE40258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3DC1ED9A-E0EA-6833-28C7-417B361566D9}"/>
                </a:ext>
              </a:extLst>
            </p:cNvPr>
            <p:cNvSpPr txBox="1"/>
            <p:nvPr/>
          </p:nvSpPr>
          <p:spPr>
            <a:xfrm>
              <a:off x="1261922" y="1320814"/>
              <a:ext cx="5437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700" b="1">
                  <a:solidFill>
                    <a:schemeClr val="bg1"/>
                  </a:solidFill>
                  <a:effectLst>
                    <a:glow rad="128481">
                      <a:srgbClr val="F27303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700" b="1">
                <a:solidFill>
                  <a:schemeClr val="bg1"/>
                </a:solidFill>
                <a:effectLst>
                  <a:glow rad="128481">
                    <a:srgbClr val="F27303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38462E2F-3007-9F18-D8DC-BD06D52334F2}"/>
                </a:ext>
              </a:extLst>
            </p:cNvPr>
            <p:cNvSpPr txBox="1"/>
            <p:nvPr/>
          </p:nvSpPr>
          <p:spPr>
            <a:xfrm>
              <a:off x="1352088" y="1889762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DFAADFB-0527-2F81-CC5D-A701A05C5510}"/>
              </a:ext>
            </a:extLst>
          </p:cNvPr>
          <p:cNvSpPr txBox="1"/>
          <p:nvPr/>
        </p:nvSpPr>
        <p:spPr>
          <a:xfrm>
            <a:off x="1084210" y="2000315"/>
            <a:ext cx="10695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99A4149-7F1D-11B0-DC10-A4CC695579CE}"/>
              </a:ext>
            </a:extLst>
          </p:cNvPr>
          <p:cNvCxnSpPr>
            <a:cxnSpLocks/>
          </p:cNvCxnSpPr>
          <p:nvPr/>
        </p:nvCxnSpPr>
        <p:spPr>
          <a:xfrm>
            <a:off x="1103717" y="6417639"/>
            <a:ext cx="4836519" cy="0"/>
          </a:xfrm>
          <a:prstGeom prst="line">
            <a:avLst/>
          </a:prstGeom>
          <a:ln>
            <a:solidFill>
              <a:srgbClr val="C95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B814FD-A11E-BBD2-73D2-255483376095}"/>
              </a:ext>
            </a:extLst>
          </p:cNvPr>
          <p:cNvSpPr txBox="1"/>
          <p:nvPr/>
        </p:nvSpPr>
        <p:spPr>
          <a:xfrm>
            <a:off x="1082131" y="6575986"/>
            <a:ext cx="3716778" cy="184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ください</a:t>
            </a:r>
            <a:r>
              <a:rPr lang="ja-JP" altLang="en-US" sz="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4C944350-E8D2-5A9F-9278-C3CD76BEE69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676" y="6522098"/>
            <a:ext cx="650971" cy="299778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CA29992-DAAE-BFBD-00AC-E86FCC72A807}"/>
              </a:ext>
            </a:extLst>
          </p:cNvPr>
          <p:cNvSpPr/>
          <p:nvPr/>
        </p:nvSpPr>
        <p:spPr>
          <a:xfrm>
            <a:off x="1082131" y="6660632"/>
            <a:ext cx="3934907" cy="211203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A1D036D-C970-DC93-5012-BDBEACFC7072}"/>
              </a:ext>
            </a:extLst>
          </p:cNvPr>
          <p:cNvSpPr txBox="1"/>
          <p:nvPr/>
        </p:nvSpPr>
        <p:spPr>
          <a:xfrm>
            <a:off x="1082131" y="6434726"/>
            <a:ext cx="3595631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36" name="角丸四角形 204">
            <a:extLst>
              <a:ext uri="{FF2B5EF4-FFF2-40B4-BE49-F238E27FC236}">
                <a16:creationId xmlns:a16="http://schemas.microsoft.com/office/drawing/2014/main" id="{F7D4FBA9-2AF3-DF48-7EA3-A5C728913BB7}"/>
              </a:ext>
            </a:extLst>
          </p:cNvPr>
          <p:cNvSpPr/>
          <p:nvPr/>
        </p:nvSpPr>
        <p:spPr>
          <a:xfrm>
            <a:off x="5772739" y="6119058"/>
            <a:ext cx="3532052" cy="662489"/>
          </a:xfrm>
          <a:prstGeom prst="roundRect">
            <a:avLst>
              <a:gd name="adj" fmla="val 14697"/>
            </a:avLst>
          </a:prstGeom>
          <a:gradFill>
            <a:gsLst>
              <a:gs pos="0">
                <a:srgbClr val="BD5B28"/>
              </a:gs>
              <a:gs pos="33000">
                <a:srgbClr val="F27303"/>
              </a:gs>
            </a:gsLst>
            <a:lin ang="10800000" scaled="0"/>
          </a:gradFill>
          <a:ln w="25400">
            <a:gradFill>
              <a:gsLst>
                <a:gs pos="0">
                  <a:srgbClr val="BD5B28"/>
                </a:gs>
                <a:gs pos="34000">
                  <a:srgbClr val="F27303"/>
                </a:gs>
              </a:gsLst>
              <a:lin ang="10800000" scaled="0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台形 139">
            <a:extLst>
              <a:ext uri="{FF2B5EF4-FFF2-40B4-BE49-F238E27FC236}">
                <a16:creationId xmlns:a16="http://schemas.microsoft.com/office/drawing/2014/main" id="{FA6E4830-7C0E-8EDD-3D4A-B76722356C74}"/>
              </a:ext>
            </a:extLst>
          </p:cNvPr>
          <p:cNvSpPr/>
          <p:nvPr/>
        </p:nvSpPr>
        <p:spPr>
          <a:xfrm rot="10800000">
            <a:off x="5940237" y="6014703"/>
            <a:ext cx="1708490" cy="297819"/>
          </a:xfrm>
          <a:prstGeom prst="trapezoid">
            <a:avLst/>
          </a:prstGeom>
          <a:solidFill>
            <a:srgbClr val="F27303"/>
          </a:solidFill>
          <a:ln w="66675" cap="rnd">
            <a:solidFill>
              <a:srgbClr val="F273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台形 140">
            <a:extLst>
              <a:ext uri="{FF2B5EF4-FFF2-40B4-BE49-F238E27FC236}">
                <a16:creationId xmlns:a16="http://schemas.microsoft.com/office/drawing/2014/main" id="{1C2F3941-DFF8-31D5-6E45-E92B8F74EB4C}"/>
              </a:ext>
            </a:extLst>
          </p:cNvPr>
          <p:cNvSpPr/>
          <p:nvPr/>
        </p:nvSpPr>
        <p:spPr>
          <a:xfrm rot="10800000">
            <a:off x="5978972" y="6040363"/>
            <a:ext cx="1624690" cy="280340"/>
          </a:xfrm>
          <a:prstGeom prst="trapezoid">
            <a:avLst>
              <a:gd name="adj" fmla="val 27858"/>
            </a:avLst>
          </a:prstGeom>
          <a:solidFill>
            <a:srgbClr val="F27303"/>
          </a:solidFill>
          <a:ln w="22225" cap="rnd">
            <a:gradFill>
              <a:gsLst>
                <a:gs pos="0">
                  <a:srgbClr val="C2AF6B"/>
                </a:gs>
                <a:gs pos="67000">
                  <a:srgbClr val="FDE38B"/>
                </a:gs>
                <a:gs pos="100000">
                  <a:srgbClr val="C2AF6B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8380D0D0-7C9B-947C-C63B-1F205B2028AC}"/>
              </a:ext>
            </a:extLst>
          </p:cNvPr>
          <p:cNvSpPr/>
          <p:nvPr/>
        </p:nvSpPr>
        <p:spPr>
          <a:xfrm>
            <a:off x="6274323" y="6044930"/>
            <a:ext cx="1056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0570">
              <a:spcBef>
                <a:spcPct val="0"/>
              </a:spcBef>
              <a:defRPr/>
            </a:pPr>
            <a:r>
              <a:rPr lang="ja-JP" altLang="en-US" sz="1400" b="1" spc="300"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実施料金</a:t>
            </a:r>
            <a:endParaRPr lang="en-US" altLang="ja-JP" sz="1400" b="1" spc="300" dirty="0"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40C97058-85FF-B7B0-965F-BCC7DFF630C5}"/>
              </a:ext>
            </a:extLst>
          </p:cNvPr>
          <p:cNvSpPr txBox="1"/>
          <p:nvPr/>
        </p:nvSpPr>
        <p:spPr>
          <a:xfrm>
            <a:off x="5865160" y="6330413"/>
            <a:ext cx="33702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0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r>
              <a:rPr kumimoji="0" lang="en-US" altLang="ja-JP" sz="20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en-US" altLang="ja-JP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(</a:t>
            </a:r>
            <a:r>
              <a:rPr kumimoji="0" lang="ja-JP" altLang="en-US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税別</a:t>
            </a:r>
            <a:r>
              <a:rPr kumimoji="0" lang="en-US" altLang="ja-JP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)</a:t>
            </a:r>
            <a:endParaRPr kumimoji="0" lang="ja-JP" altLang="en-US" b="0" i="0" u="none" strike="noStrike" kern="1200" cap="none" normalizeH="0" baseline="0" noProof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5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5BBFC2AB-4844-A34D-83AA-0C2DDBE566D6}"/>
              </a:ext>
            </a:extLst>
          </p:cNvPr>
          <p:cNvSpPr/>
          <p:nvPr/>
        </p:nvSpPr>
        <p:spPr>
          <a:xfrm flipV="1">
            <a:off x="479940" y="2295137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2DED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角丸四角形 204">
            <a:extLst>
              <a:ext uri="{FF2B5EF4-FFF2-40B4-BE49-F238E27FC236}">
                <a16:creationId xmlns:a16="http://schemas.microsoft.com/office/drawing/2014/main" id="{BDADFB6D-ACD0-B344-B9BB-A830696C4A79}"/>
              </a:ext>
            </a:extLst>
          </p:cNvPr>
          <p:cNvSpPr/>
          <p:nvPr/>
        </p:nvSpPr>
        <p:spPr>
          <a:xfrm>
            <a:off x="1522017" y="2886764"/>
            <a:ext cx="8067662" cy="3072999"/>
          </a:xfrm>
          <a:prstGeom prst="roundRect">
            <a:avLst>
              <a:gd name="adj" fmla="val 2989"/>
            </a:avLst>
          </a:prstGeom>
          <a:solidFill>
            <a:srgbClr val="F2DED3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176E4B9-EEC6-954C-0F8B-A200A70F736B}"/>
              </a:ext>
            </a:extLst>
          </p:cNvPr>
          <p:cNvGrpSpPr/>
          <p:nvPr/>
        </p:nvGrpSpPr>
        <p:grpSpPr>
          <a:xfrm>
            <a:off x="7382777" y="3104852"/>
            <a:ext cx="1260879" cy="1264378"/>
            <a:chOff x="7241733" y="1270074"/>
            <a:chExt cx="2016626" cy="2022224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8A4F0EC-16B0-2315-63D4-0B3AAB753DCB}"/>
                </a:ext>
              </a:extLst>
            </p:cNvPr>
            <p:cNvGrpSpPr/>
            <p:nvPr/>
          </p:nvGrpSpPr>
          <p:grpSpPr>
            <a:xfrm>
              <a:off x="7241733" y="1270074"/>
              <a:ext cx="2016626" cy="2022222"/>
              <a:chOff x="513033" y="432676"/>
              <a:chExt cx="2115990" cy="1989716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E8070C4D-A08E-C149-A6E7-D6F7E10D8943}"/>
                  </a:ext>
                </a:extLst>
              </p:cNvPr>
              <p:cNvGrpSpPr/>
              <p:nvPr/>
            </p:nvGrpSpPr>
            <p:grpSpPr>
              <a:xfrm>
                <a:off x="513033" y="432676"/>
                <a:ext cx="2115990" cy="1989716"/>
                <a:chOff x="513033" y="446487"/>
                <a:chExt cx="2115990" cy="1989716"/>
              </a:xfrm>
            </p:grpSpPr>
            <p:pic>
              <p:nvPicPr>
                <p:cNvPr id="36" name="図 35">
                  <a:extLst>
                    <a:ext uri="{FF2B5EF4-FFF2-40B4-BE49-F238E27FC236}">
                      <a16:creationId xmlns:a16="http://schemas.microsoft.com/office/drawing/2014/main" id="{98F16738-8D27-3B96-0F69-5AE6F9D3B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3033" y="446487"/>
                  <a:ext cx="2115990" cy="1989716"/>
                </a:xfrm>
                <a:prstGeom prst="rect">
                  <a:avLst/>
                </a:prstGeom>
              </p:spPr>
            </p:pic>
            <p:pic>
              <p:nvPicPr>
                <p:cNvPr id="37" name="図 36">
                  <a:extLst>
                    <a:ext uri="{FF2B5EF4-FFF2-40B4-BE49-F238E27FC236}">
                      <a16:creationId xmlns:a16="http://schemas.microsoft.com/office/drawing/2014/main" id="{276D9A5A-31BB-E726-5B86-601C52939A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300" y="567291"/>
                  <a:ext cx="1079455" cy="148426"/>
                </a:xfrm>
                <a:prstGeom prst="rect">
                  <a:avLst/>
                </a:prstGeom>
              </p:spPr>
            </p:pic>
          </p:grpSp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F7A23E5B-F7FD-095E-A684-FA1115FDE4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03"/>
              <a:stretch/>
            </p:blipFill>
            <p:spPr>
              <a:xfrm>
                <a:off x="654267" y="958607"/>
                <a:ext cx="1843200" cy="1050673"/>
              </a:xfrm>
              <a:prstGeom prst="rect">
                <a:avLst/>
              </a:prstGeom>
            </p:spPr>
          </p:pic>
        </p:grp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D379B21-8D3F-2B47-DE67-8C074BA5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3106" y="1572570"/>
              <a:ext cx="1713877" cy="248191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CD0AA96-674F-161C-F790-A82160764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6335" y="2868487"/>
              <a:ext cx="1730648" cy="423811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E139DDE-48CF-AB61-6A61-E4F7702C65B3}"/>
              </a:ext>
            </a:extLst>
          </p:cNvPr>
          <p:cNvGrpSpPr/>
          <p:nvPr/>
        </p:nvGrpSpPr>
        <p:grpSpPr>
          <a:xfrm>
            <a:off x="1563951" y="3122489"/>
            <a:ext cx="5543751" cy="2750999"/>
            <a:chOff x="2542263" y="3219489"/>
            <a:chExt cx="2562197" cy="127144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0BBE2B7B-7D5A-2C43-6EA7-C3744B147E6A}"/>
                </a:ext>
              </a:extLst>
            </p:cNvPr>
            <p:cNvSpPr/>
            <p:nvPr/>
          </p:nvSpPr>
          <p:spPr>
            <a:xfrm>
              <a:off x="2937484" y="3265313"/>
              <a:ext cx="1642345" cy="1044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AB0B3B81-E378-22C2-819B-BDBDF093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2263" y="3219489"/>
              <a:ext cx="2562197" cy="1271449"/>
            </a:xfrm>
            <a:prstGeom prst="rect">
              <a:avLst/>
            </a:prstGeom>
          </p:spPr>
        </p:pic>
        <p:pic>
          <p:nvPicPr>
            <p:cNvPr id="38" name="図 37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EE513A57-401E-ABC5-7598-24BAD066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5180" y="3298120"/>
              <a:ext cx="1352331" cy="1016715"/>
            </a:xfrm>
            <a:prstGeom prst="rect">
              <a:avLst/>
            </a:prstGeom>
          </p:spPr>
        </p:pic>
      </p:grp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769BF8FF-1A0E-466B-834F-8817D6C61F9C}"/>
              </a:ext>
            </a:extLst>
          </p:cNvPr>
          <p:cNvSpPr/>
          <p:nvPr/>
        </p:nvSpPr>
        <p:spPr>
          <a:xfrm flipV="1">
            <a:off x="479940" y="6108998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2DED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台形 163">
            <a:extLst>
              <a:ext uri="{FF2B5EF4-FFF2-40B4-BE49-F238E27FC236}">
                <a16:creationId xmlns:a16="http://schemas.microsoft.com/office/drawing/2014/main" id="{39209CDD-DB24-994D-9B56-AA9F2485B906}"/>
              </a:ext>
            </a:extLst>
          </p:cNvPr>
          <p:cNvSpPr/>
          <p:nvPr/>
        </p:nvSpPr>
        <p:spPr>
          <a:xfrm rot="10800000">
            <a:off x="1890352" y="2725863"/>
            <a:ext cx="7337264" cy="324000"/>
          </a:xfrm>
          <a:prstGeom prst="trapezoid">
            <a:avLst/>
          </a:prstGeom>
          <a:solidFill>
            <a:srgbClr val="BD4B06"/>
          </a:solidFill>
          <a:ln w="57150" cap="rnd">
            <a:solidFill>
              <a:srgbClr val="BD4B0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F2E6F894-D9CF-064C-90AF-2E783A301D1D}"/>
              </a:ext>
            </a:extLst>
          </p:cNvPr>
          <p:cNvSpPr/>
          <p:nvPr/>
        </p:nvSpPr>
        <p:spPr>
          <a:xfrm flipV="1">
            <a:off x="479940" y="1009756"/>
            <a:ext cx="9116855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2DED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gradFill flip="none" rotWithShape="1">
            <a:gsLst>
              <a:gs pos="0">
                <a:srgbClr val="380700"/>
              </a:gs>
              <a:gs pos="65000">
                <a:srgbClr val="BD4B06"/>
              </a:gs>
              <a:gs pos="100000">
                <a:srgbClr val="7B2306"/>
              </a:gs>
            </a:gsLst>
            <a:lin ang="10800000" scaled="1"/>
            <a:tileRect/>
          </a:gradFill>
          <a:ln w="76200" cap="rnd">
            <a:gradFill>
              <a:gsLst>
                <a:gs pos="0">
                  <a:srgbClr val="380700"/>
                </a:gs>
                <a:gs pos="67000">
                  <a:srgbClr val="BD4B06"/>
                </a:gs>
                <a:gs pos="100000">
                  <a:srgbClr val="7B2306"/>
                </a:gs>
              </a:gsLst>
              <a:lin ang="108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71"/>
          <a:stretch/>
        </p:blipFill>
        <p:spPr>
          <a:xfrm>
            <a:off x="319246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4291757" y="451406"/>
            <a:ext cx="0" cy="376863"/>
          </a:xfrm>
          <a:prstGeom prst="line">
            <a:avLst/>
          </a:prstGeom>
          <a:ln>
            <a:solidFill>
              <a:srgbClr val="F9D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1C15182-7EA2-EB48-9132-51F111758813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既存の静止画データから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秒の動画を制作し、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 </a:t>
            </a:r>
            <a:r>
              <a:rPr kumimoji="0" lang="ja-JP" alt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トップページ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動画広告を実施。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380700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3562" y="90580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次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利用可能な動画制作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から広告出稿までのオールインワン企画！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08" name="Picture 4" descr="「ヤフーロゴ」の画像検索結果">
            <a:hlinkClick r:id="rId11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8D0B553D-4A85-433A-A27D-2E67EA0A2E39}"/>
              </a:ext>
            </a:extLst>
          </p:cNvPr>
          <p:cNvSpPr/>
          <p:nvPr/>
        </p:nvSpPr>
        <p:spPr>
          <a:xfrm>
            <a:off x="4361032" y="48682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b="1" dirty="0"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200</a:t>
            </a:r>
            <a:r>
              <a:rPr lang="ja-JP" altLang="en-US" b="1"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万</a:t>
            </a:r>
            <a:r>
              <a:rPr lang="ja-JP" altLang="en-US" b="1" dirty="0"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プラン</a:t>
            </a:r>
            <a:endParaRPr lang="en-US" altLang="ja-JP" b="1" spc="300" dirty="0"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3CCF8C90-3B91-4008-9942-04F02F219D32}"/>
              </a:ext>
            </a:extLst>
          </p:cNvPr>
          <p:cNvCxnSpPr>
            <a:cxnSpLocks/>
          </p:cNvCxnSpPr>
          <p:nvPr/>
        </p:nvCxnSpPr>
        <p:spPr>
          <a:xfrm>
            <a:off x="492531" y="6103331"/>
            <a:ext cx="9098881" cy="0"/>
          </a:xfrm>
          <a:prstGeom prst="line">
            <a:avLst/>
          </a:prstGeom>
          <a:ln>
            <a:solidFill>
              <a:srgbClr val="BD4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C70FC539-10BA-410A-9EEB-365AD52A1E2A}"/>
              </a:ext>
            </a:extLst>
          </p:cNvPr>
          <p:cNvSpPr txBox="1"/>
          <p:nvPr/>
        </p:nvSpPr>
        <p:spPr>
          <a:xfrm>
            <a:off x="1086555" y="6151154"/>
            <a:ext cx="22300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279" name="ホームベース 142">
            <a:extLst>
              <a:ext uri="{FF2B5EF4-FFF2-40B4-BE49-F238E27FC236}">
                <a16:creationId xmlns:a16="http://schemas.microsoft.com/office/drawing/2014/main" id="{E2B8C00E-BB6F-41E6-88DF-F923ED479132}"/>
              </a:ext>
            </a:extLst>
          </p:cNvPr>
          <p:cNvSpPr/>
          <p:nvPr/>
        </p:nvSpPr>
        <p:spPr>
          <a:xfrm>
            <a:off x="662536" y="5445026"/>
            <a:ext cx="1070891" cy="31617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0" name="片側の 2 つの角を丸めた四角形 123">
            <a:extLst>
              <a:ext uri="{FF2B5EF4-FFF2-40B4-BE49-F238E27FC236}">
                <a16:creationId xmlns:a16="http://schemas.microsoft.com/office/drawing/2014/main" id="{AC4D07A9-CCEF-4E79-AB2E-85DB66ACF518}"/>
              </a:ext>
            </a:extLst>
          </p:cNvPr>
          <p:cNvSpPr/>
          <p:nvPr/>
        </p:nvSpPr>
        <p:spPr>
          <a:xfrm rot="16200000">
            <a:off x="948724" y="5042437"/>
            <a:ext cx="309386" cy="1120232"/>
          </a:xfrm>
          <a:prstGeom prst="round2SameRect">
            <a:avLst>
              <a:gd name="adj1" fmla="val 1797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68EEC4C5-D35F-4884-890C-14E38BA84D5E}"/>
              </a:ext>
            </a:extLst>
          </p:cNvPr>
          <p:cNvSpPr txBox="1"/>
          <p:nvPr/>
        </p:nvSpPr>
        <p:spPr>
          <a:xfrm>
            <a:off x="581185" y="5485815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8C599A3-2907-8791-673C-DE701F29AA55}"/>
              </a:ext>
            </a:extLst>
          </p:cNvPr>
          <p:cNvGrpSpPr/>
          <p:nvPr/>
        </p:nvGrpSpPr>
        <p:grpSpPr>
          <a:xfrm>
            <a:off x="532286" y="4310646"/>
            <a:ext cx="1233457" cy="1104716"/>
            <a:chOff x="413536" y="4687756"/>
            <a:chExt cx="1233457" cy="996518"/>
          </a:xfrm>
        </p:grpSpPr>
        <p:sp>
          <p:nvSpPr>
            <p:cNvPr id="14" name="ホームベース 136">
              <a:extLst>
                <a:ext uri="{FF2B5EF4-FFF2-40B4-BE49-F238E27FC236}">
                  <a16:creationId xmlns:a16="http://schemas.microsoft.com/office/drawing/2014/main" id="{D64AC1EF-6C4C-84A9-B2C7-C61A38DCFD8F}"/>
                </a:ext>
              </a:extLst>
            </p:cNvPr>
            <p:cNvSpPr/>
            <p:nvPr/>
          </p:nvSpPr>
          <p:spPr>
            <a:xfrm>
              <a:off x="500781" y="4687756"/>
              <a:ext cx="1146212" cy="502697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ホームベース 141">
              <a:extLst>
                <a:ext uri="{FF2B5EF4-FFF2-40B4-BE49-F238E27FC236}">
                  <a16:creationId xmlns:a16="http://schemas.microsoft.com/office/drawing/2014/main" id="{8F1263F9-1AE7-0780-7232-0E25D02652AE}"/>
                </a:ext>
              </a:extLst>
            </p:cNvPr>
            <p:cNvSpPr/>
            <p:nvPr/>
          </p:nvSpPr>
          <p:spPr>
            <a:xfrm>
              <a:off x="500781" y="5181576"/>
              <a:ext cx="1146212" cy="502697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" name="片側の 2 つの角を丸めた四角形 131">
              <a:extLst>
                <a:ext uri="{FF2B5EF4-FFF2-40B4-BE49-F238E27FC236}">
                  <a16:creationId xmlns:a16="http://schemas.microsoft.com/office/drawing/2014/main" id="{870C289D-AE29-973E-51D8-EF85AFB20859}"/>
                </a:ext>
              </a:extLst>
            </p:cNvPr>
            <p:cNvSpPr/>
            <p:nvPr/>
          </p:nvSpPr>
          <p:spPr>
            <a:xfrm rot="16200000">
              <a:off x="23337" y="5078076"/>
              <a:ext cx="996397" cy="216000"/>
            </a:xfrm>
            <a:prstGeom prst="round2SameRect">
              <a:avLst>
                <a:gd name="adj1" fmla="val 32569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F30378-B728-61AA-0BBB-7677E9687A30}"/>
              </a:ext>
            </a:extLst>
          </p:cNvPr>
          <p:cNvSpPr txBox="1"/>
          <p:nvPr/>
        </p:nvSpPr>
        <p:spPr>
          <a:xfrm>
            <a:off x="714978" y="4372748"/>
            <a:ext cx="1138185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都道府県</a:t>
            </a: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指定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9" name="円/楕円 162">
            <a:extLst>
              <a:ext uri="{FF2B5EF4-FFF2-40B4-BE49-F238E27FC236}">
                <a16:creationId xmlns:a16="http://schemas.microsoft.com/office/drawing/2014/main" id="{4EB6525A-F20E-0B77-353E-99EF8038CAC3}"/>
              </a:ext>
            </a:extLst>
          </p:cNvPr>
          <p:cNvSpPr>
            <a:spLocks noChangeAspect="1"/>
          </p:cNvSpPr>
          <p:nvPr/>
        </p:nvSpPr>
        <p:spPr>
          <a:xfrm>
            <a:off x="1108077" y="4753686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9E10FD-82C1-42A5-BE01-D2A4945071FC}"/>
              </a:ext>
            </a:extLst>
          </p:cNvPr>
          <p:cNvSpPr txBox="1"/>
          <p:nvPr/>
        </p:nvSpPr>
        <p:spPr>
          <a:xfrm>
            <a:off x="712586" y="4944183"/>
            <a:ext cx="1071966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郡指定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D93A78B-569D-C196-FCB1-A5331C21C88C}"/>
              </a:ext>
            </a:extLst>
          </p:cNvPr>
          <p:cNvSpPr txBox="1"/>
          <p:nvPr/>
        </p:nvSpPr>
        <p:spPr>
          <a:xfrm>
            <a:off x="469448" y="4354846"/>
            <a:ext cx="323165" cy="10028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掲載エリア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指定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31DF286-CB65-D1F8-BCF9-E69A45948753}"/>
              </a:ext>
            </a:extLst>
          </p:cNvPr>
          <p:cNvSpPr/>
          <p:nvPr/>
        </p:nvSpPr>
        <p:spPr>
          <a:xfrm>
            <a:off x="1129949" y="4563096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CB45584-EA1E-E6CE-2251-5077D59602AE}"/>
              </a:ext>
            </a:extLst>
          </p:cNvPr>
          <p:cNvSpPr/>
          <p:nvPr/>
        </p:nvSpPr>
        <p:spPr>
          <a:xfrm>
            <a:off x="1126222" y="5114303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" name="角丸四角形 204">
            <a:extLst>
              <a:ext uri="{FF2B5EF4-FFF2-40B4-BE49-F238E27FC236}">
                <a16:creationId xmlns:a16="http://schemas.microsoft.com/office/drawing/2014/main" id="{9CFD4C5C-DF88-80FE-3216-7BF6C8043EBA}"/>
              </a:ext>
            </a:extLst>
          </p:cNvPr>
          <p:cNvSpPr/>
          <p:nvPr/>
        </p:nvSpPr>
        <p:spPr>
          <a:xfrm>
            <a:off x="1794676" y="4199118"/>
            <a:ext cx="7633728" cy="1521342"/>
          </a:xfrm>
          <a:prstGeom prst="roundRect">
            <a:avLst>
              <a:gd name="adj" fmla="val 2989"/>
            </a:avLst>
          </a:prstGeom>
          <a:solidFill>
            <a:schemeClr val="bg1">
              <a:alpha val="7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BE84154-0420-C2C3-AD94-3BF5F8E91680}"/>
              </a:ext>
            </a:extLst>
          </p:cNvPr>
          <p:cNvGrpSpPr/>
          <p:nvPr/>
        </p:nvGrpSpPr>
        <p:grpSpPr>
          <a:xfrm>
            <a:off x="3059700" y="5466651"/>
            <a:ext cx="5103680" cy="212366"/>
            <a:chOff x="2338431" y="4578911"/>
            <a:chExt cx="5103680" cy="212366"/>
          </a:xfrm>
        </p:grpSpPr>
        <p:sp>
          <p:nvSpPr>
            <p:cNvPr id="212" name="Text Box 11">
              <a:extLst>
                <a:ext uri="{FF2B5EF4-FFF2-40B4-BE49-F238E27FC236}">
                  <a16:creationId xmlns:a16="http://schemas.microsoft.com/office/drawing/2014/main" id="{353C6B1C-29C3-4D15-98C2-0A37970E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897" y="4621399"/>
              <a:ext cx="2098214" cy="1061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掲載回数は設定期間で按分されるイメージです。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92" name="Text Box 11">
              <a:extLst>
                <a:ext uri="{FF2B5EF4-FFF2-40B4-BE49-F238E27FC236}">
                  <a16:creationId xmlns:a16="http://schemas.microsoft.com/office/drawing/2014/main" id="{3D02449E-3066-4E68-8C4C-EF46FA4BB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431" y="4578911"/>
              <a:ext cx="3310696" cy="212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平日開始の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日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〜</a:t>
              </a:r>
              <a:r>
                <a:rPr kumimoji="0" lang="en-US" altLang="ja-JP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</a:t>
              </a:r>
              <a:r>
                <a:rPr kumimoji="0" lang="ja-JP" altLang="en-US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ヶ月間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chemeClr val="bg1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で自由設定　</a:t>
              </a:r>
              <a:endParaRPr kumimoji="0" lang="en-US" altLang="ja-JP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32481D1-03A6-31DD-56F5-066DDA8EB76A}"/>
              </a:ext>
            </a:extLst>
          </p:cNvPr>
          <p:cNvCxnSpPr>
            <a:cxnSpLocks/>
          </p:cNvCxnSpPr>
          <p:nvPr/>
        </p:nvCxnSpPr>
        <p:spPr>
          <a:xfrm>
            <a:off x="1890352" y="5415363"/>
            <a:ext cx="7367680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6D8B8A0-C464-CE1C-4591-020473A3C6DA}"/>
              </a:ext>
            </a:extLst>
          </p:cNvPr>
          <p:cNvCxnSpPr>
            <a:cxnSpLocks/>
          </p:cNvCxnSpPr>
          <p:nvPr/>
        </p:nvCxnSpPr>
        <p:spPr>
          <a:xfrm>
            <a:off x="5611540" y="4305119"/>
            <a:ext cx="0" cy="52397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558EBD2-18AB-C91B-22B0-3AA89CA15640}"/>
              </a:ext>
            </a:extLst>
          </p:cNvPr>
          <p:cNvCxnSpPr>
            <a:cxnSpLocks/>
          </p:cNvCxnSpPr>
          <p:nvPr/>
        </p:nvCxnSpPr>
        <p:spPr>
          <a:xfrm>
            <a:off x="7513455" y="4305119"/>
            <a:ext cx="0" cy="52397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695A166-72C7-C0C2-940B-48ADDFC63B82}"/>
              </a:ext>
            </a:extLst>
          </p:cNvPr>
          <p:cNvCxnSpPr>
            <a:cxnSpLocks/>
          </p:cNvCxnSpPr>
          <p:nvPr/>
        </p:nvCxnSpPr>
        <p:spPr>
          <a:xfrm>
            <a:off x="3708325" y="4305119"/>
            <a:ext cx="0" cy="104668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279">
            <a:extLst>
              <a:ext uri="{FF2B5EF4-FFF2-40B4-BE49-F238E27FC236}">
                <a16:creationId xmlns:a16="http://schemas.microsoft.com/office/drawing/2014/main" id="{0676DC76-27F4-A953-863B-56AABFC600B0}"/>
              </a:ext>
            </a:extLst>
          </p:cNvPr>
          <p:cNvSpPr>
            <a:spLocks noChangeAspect="1"/>
          </p:cNvSpPr>
          <p:nvPr/>
        </p:nvSpPr>
        <p:spPr>
          <a:xfrm>
            <a:off x="3585148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0" name="円/楕円 279">
            <a:extLst>
              <a:ext uri="{FF2B5EF4-FFF2-40B4-BE49-F238E27FC236}">
                <a16:creationId xmlns:a16="http://schemas.microsoft.com/office/drawing/2014/main" id="{DA2199B0-D1D9-AF43-BE20-DF2F049714DC}"/>
              </a:ext>
            </a:extLst>
          </p:cNvPr>
          <p:cNvSpPr>
            <a:spLocks noChangeAspect="1"/>
          </p:cNvSpPr>
          <p:nvPr/>
        </p:nvSpPr>
        <p:spPr>
          <a:xfrm>
            <a:off x="5488363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1" name="円/楕円 279">
            <a:extLst>
              <a:ext uri="{FF2B5EF4-FFF2-40B4-BE49-F238E27FC236}">
                <a16:creationId xmlns:a16="http://schemas.microsoft.com/office/drawing/2014/main" id="{BF3AE2BA-1DB9-AF30-395F-60A345DDC212}"/>
              </a:ext>
            </a:extLst>
          </p:cNvPr>
          <p:cNvSpPr>
            <a:spLocks noChangeAspect="1"/>
          </p:cNvSpPr>
          <p:nvPr/>
        </p:nvSpPr>
        <p:spPr>
          <a:xfrm>
            <a:off x="7390278" y="4432327"/>
            <a:ext cx="246354" cy="2463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000DBBB4-FCAB-4AE6-9175-32B49D74870E}"/>
              </a:ext>
            </a:extLst>
          </p:cNvPr>
          <p:cNvSpPr txBox="1"/>
          <p:nvPr/>
        </p:nvSpPr>
        <p:spPr>
          <a:xfrm>
            <a:off x="2059333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1,258,000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11F76324-9DA5-7A16-29F7-55831FAE0F82}"/>
              </a:ext>
            </a:extLst>
          </p:cNvPr>
          <p:cNvSpPr/>
          <p:nvPr/>
        </p:nvSpPr>
        <p:spPr>
          <a:xfrm>
            <a:off x="2152144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97554B0-2BC5-0109-3A16-6BC5108C0E8C}"/>
              </a:ext>
            </a:extLst>
          </p:cNvPr>
          <p:cNvSpPr/>
          <p:nvPr/>
        </p:nvSpPr>
        <p:spPr>
          <a:xfrm>
            <a:off x="2229175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ターゲティングなし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47D11B2-703C-36C3-8199-17679C605A4E}"/>
              </a:ext>
            </a:extLst>
          </p:cNvPr>
          <p:cNvSpPr txBox="1"/>
          <p:nvPr/>
        </p:nvSpPr>
        <p:spPr>
          <a:xfrm>
            <a:off x="3940807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1,048,000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1" name="角丸四角形 70">
            <a:extLst>
              <a:ext uri="{FF2B5EF4-FFF2-40B4-BE49-F238E27FC236}">
                <a16:creationId xmlns:a16="http://schemas.microsoft.com/office/drawing/2014/main" id="{F407867A-0B10-BE52-0149-7E6230D7E459}"/>
              </a:ext>
            </a:extLst>
          </p:cNvPr>
          <p:cNvSpPr/>
          <p:nvPr/>
        </p:nvSpPr>
        <p:spPr>
          <a:xfrm>
            <a:off x="4033618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1C8AD15-8871-35E9-DC7F-A41CAC34E3D2}"/>
              </a:ext>
            </a:extLst>
          </p:cNvPr>
          <p:cNvSpPr/>
          <p:nvPr/>
        </p:nvSpPr>
        <p:spPr>
          <a:xfrm>
            <a:off x="4110649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or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年代指定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9EF40F8-1D42-442D-0458-270DABDA2D31}"/>
              </a:ext>
            </a:extLst>
          </p:cNvPr>
          <p:cNvSpPr txBox="1"/>
          <p:nvPr/>
        </p:nvSpPr>
        <p:spPr>
          <a:xfrm>
            <a:off x="5847426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873,000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519F69A6-9591-89C6-06F3-CDC86B18CE0E}"/>
              </a:ext>
            </a:extLst>
          </p:cNvPr>
          <p:cNvSpPr/>
          <p:nvPr/>
        </p:nvSpPr>
        <p:spPr>
          <a:xfrm>
            <a:off x="5940237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D2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3F1E29B-A747-2B01-074A-38EB33BD4EE3}"/>
              </a:ext>
            </a:extLst>
          </p:cNvPr>
          <p:cNvSpPr/>
          <p:nvPr/>
        </p:nvSpPr>
        <p:spPr>
          <a:xfrm>
            <a:off x="6017268" y="4244072"/>
            <a:ext cx="104933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年代指定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6315DE-461F-A577-46E2-51B45855AF4B}"/>
              </a:ext>
            </a:extLst>
          </p:cNvPr>
          <p:cNvSpPr txBox="1"/>
          <p:nvPr/>
        </p:nvSpPr>
        <p:spPr>
          <a:xfrm>
            <a:off x="7739313" y="4440466"/>
            <a:ext cx="1389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81</a:t>
            </a:r>
            <a:r>
              <a:rPr kumimoji="1" lang="en-US" altLang="ja-JP" sz="1400" b="1" dirty="0"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7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9" name="角丸四角形 78">
            <a:extLst>
              <a:ext uri="{FF2B5EF4-FFF2-40B4-BE49-F238E27FC236}">
                <a16:creationId xmlns:a16="http://schemas.microsoft.com/office/drawing/2014/main" id="{6044D459-9499-5A83-1AD6-C5225DD52003}"/>
              </a:ext>
            </a:extLst>
          </p:cNvPr>
          <p:cNvSpPr/>
          <p:nvPr/>
        </p:nvSpPr>
        <p:spPr>
          <a:xfrm>
            <a:off x="7832124" y="4301054"/>
            <a:ext cx="1203399" cy="139702"/>
          </a:xfrm>
          <a:prstGeom prst="roundRect">
            <a:avLst>
              <a:gd name="adj" fmla="val 50000"/>
            </a:avLst>
          </a:prstGeom>
          <a:solidFill>
            <a:srgbClr val="8B0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64B286F-B227-C8D6-00ED-DAC2928B5864}"/>
              </a:ext>
            </a:extLst>
          </p:cNvPr>
          <p:cNvSpPr/>
          <p:nvPr/>
        </p:nvSpPr>
        <p:spPr>
          <a:xfrm>
            <a:off x="7874971" y="4244072"/>
            <a:ext cx="1118116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性別＋年代＋属性指定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EEB898-FF46-084C-9BB0-F4B746941F80}"/>
              </a:ext>
            </a:extLst>
          </p:cNvPr>
          <p:cNvSpPr txBox="1"/>
          <p:nvPr/>
        </p:nvSpPr>
        <p:spPr>
          <a:xfrm>
            <a:off x="2059333" y="4960034"/>
            <a:ext cx="1389020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＋スマホ合計掲載回数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1,048,000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6200">
                    <a:schemeClr val="bg1"/>
                  </a:glo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回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76200">
                  <a:schemeClr val="bg1"/>
                </a:glo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F3B84B6-4506-6B08-86DE-C2CBABDEC378}"/>
              </a:ext>
            </a:extLst>
          </p:cNvPr>
          <p:cNvCxnSpPr>
            <a:cxnSpLocks/>
          </p:cNvCxnSpPr>
          <p:nvPr/>
        </p:nvCxnSpPr>
        <p:spPr>
          <a:xfrm>
            <a:off x="1984992" y="4877492"/>
            <a:ext cx="7242624" cy="0"/>
          </a:xfrm>
          <a:prstGeom prst="line">
            <a:avLst/>
          </a:prstGeom>
          <a:ln w="158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9">
            <a:extLst>
              <a:ext uri="{FF2B5EF4-FFF2-40B4-BE49-F238E27FC236}">
                <a16:creationId xmlns:a16="http://schemas.microsoft.com/office/drawing/2014/main" id="{D324F7A8-A1FE-FE97-98BA-9EB40AE7E7D5}"/>
              </a:ext>
            </a:extLst>
          </p:cNvPr>
          <p:cNvSpPr>
            <a:spLocks noChangeAspect="1"/>
          </p:cNvSpPr>
          <p:nvPr/>
        </p:nvSpPr>
        <p:spPr>
          <a:xfrm>
            <a:off x="2679885" y="4829098"/>
            <a:ext cx="147916" cy="147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665FD559-81E4-C1D3-3C84-64902BF4C236}"/>
              </a:ext>
            </a:extLst>
          </p:cNvPr>
          <p:cNvSpPr/>
          <p:nvPr/>
        </p:nvSpPr>
        <p:spPr>
          <a:xfrm>
            <a:off x="4033618" y="5007092"/>
            <a:ext cx="5001903" cy="258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EE56CF1-5172-6228-C636-5A8820282D9C}"/>
              </a:ext>
            </a:extLst>
          </p:cNvPr>
          <p:cNvSpPr txBox="1"/>
          <p:nvPr/>
        </p:nvSpPr>
        <p:spPr>
          <a:xfrm>
            <a:off x="4457765" y="5031963"/>
            <a:ext cx="4148305" cy="21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市区郡エリア</a:t>
            </a:r>
            <a:r>
              <a:rPr kumimoji="1" lang="ja-JP" altLang="en-US" sz="7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選択時のターゲティング指定は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できません。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3D36AD4-EF7B-2F05-DBC1-903AD995DF1F}"/>
              </a:ext>
            </a:extLst>
          </p:cNvPr>
          <p:cNvGrpSpPr/>
          <p:nvPr/>
        </p:nvGrpSpPr>
        <p:grpSpPr>
          <a:xfrm>
            <a:off x="1214520" y="3026458"/>
            <a:ext cx="991290" cy="991290"/>
            <a:chOff x="1854370" y="3244518"/>
            <a:chExt cx="931027" cy="931027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2652FB5F-BD08-2E73-6670-349636A763BA}"/>
                </a:ext>
              </a:extLst>
            </p:cNvPr>
            <p:cNvSpPr/>
            <p:nvPr/>
          </p:nvSpPr>
          <p:spPr>
            <a:xfrm>
              <a:off x="1854370" y="3244518"/>
              <a:ext cx="931027" cy="931027"/>
            </a:xfrm>
            <a:prstGeom prst="ellipse">
              <a:avLst/>
            </a:prstGeom>
            <a:gradFill flip="none" rotWithShape="1">
              <a:gsLst>
                <a:gs pos="22000">
                  <a:srgbClr val="C2AF6B"/>
                </a:gs>
                <a:gs pos="50000">
                  <a:srgbClr val="FDE38B"/>
                </a:gs>
                <a:gs pos="100000">
                  <a:srgbClr val="C2AF6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52693CC-CC67-0AA2-4924-1F0BF2EE5686}"/>
                </a:ext>
              </a:extLst>
            </p:cNvPr>
            <p:cNvSpPr txBox="1"/>
            <p:nvPr/>
          </p:nvSpPr>
          <p:spPr>
            <a:xfrm>
              <a:off x="2033018" y="3400464"/>
              <a:ext cx="594693" cy="6214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画面の</a:t>
              </a:r>
              <a:endParaRPr kumimoji="1" lang="en-US" altLang="ja-JP" sz="9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en-US" altLang="ja-JP" sz="20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1/3</a:t>
              </a:r>
              <a:r>
                <a:rPr kumimoji="1" lang="ja-JP" altLang="en-US" sz="105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が</a:t>
              </a:r>
              <a:endPara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ja-JP" altLang="en-US" sz="1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広告枠</a:t>
              </a:r>
              <a:r>
                <a:rPr kumimoji="1" lang="en-US" altLang="ja-JP" sz="1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!</a:t>
              </a:r>
            </a:p>
          </p:txBody>
        </p:sp>
      </p:grpSp>
      <p:sp>
        <p:nvSpPr>
          <p:cNvPr id="13" name="十字形 12">
            <a:extLst>
              <a:ext uri="{FF2B5EF4-FFF2-40B4-BE49-F238E27FC236}">
                <a16:creationId xmlns:a16="http://schemas.microsoft.com/office/drawing/2014/main" id="{C691F52A-5FC9-C669-A28D-95A539102C3C}"/>
              </a:ext>
            </a:extLst>
          </p:cNvPr>
          <p:cNvSpPr/>
          <p:nvPr/>
        </p:nvSpPr>
        <p:spPr>
          <a:xfrm>
            <a:off x="6456270" y="3480415"/>
            <a:ext cx="417234" cy="417234"/>
          </a:xfrm>
          <a:prstGeom prst="plus">
            <a:avLst>
              <a:gd name="adj" fmla="val 35520"/>
            </a:avLst>
          </a:prstGeom>
          <a:solidFill>
            <a:srgbClr val="D21416"/>
          </a:solidFill>
          <a:ln w="19050">
            <a:solidFill>
              <a:srgbClr val="C2AF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1170289-6823-462E-8798-38E5A6C5FADC}"/>
              </a:ext>
            </a:extLst>
          </p:cNvPr>
          <p:cNvSpPr txBox="1"/>
          <p:nvPr/>
        </p:nvSpPr>
        <p:spPr>
          <a:xfrm>
            <a:off x="2692002" y="2662862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（トップインパクト</a:t>
            </a:r>
            <a:r>
              <a:rPr kumimoji="1" lang="ja-JP" altLang="en-US" b="1" dirty="0"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C2AF6B"/>
                  </a:gs>
                  <a:gs pos="62000">
                    <a:srgbClr val="FDE38B"/>
                  </a:gs>
                  <a:gs pos="0">
                    <a:srgbClr val="C2AF6B"/>
                  </a:gs>
                </a:gsLst>
                <a:lin ang="16200000" scaled="1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7E15C80-418F-4660-38CD-62C00671BB16}"/>
              </a:ext>
            </a:extLst>
          </p:cNvPr>
          <p:cNvSpPr txBox="1"/>
          <p:nvPr/>
        </p:nvSpPr>
        <p:spPr>
          <a:xfrm>
            <a:off x="6939272" y="2755195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r>
              <a:rPr kumimoji="1" lang="ja-JP" altLang="en-US" sz="11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（ブランドパネル）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C2AF6B"/>
                  </a:gs>
                  <a:gs pos="62000">
                    <a:srgbClr val="FDE38B"/>
                  </a:gs>
                  <a:gs pos="0">
                    <a:srgbClr val="C2AF6B"/>
                  </a:gs>
                </a:gsLst>
                <a:lin ang="16200000" scaled="1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C9E2787-0882-6739-6145-05E8A71F2E06}"/>
              </a:ext>
            </a:extLst>
          </p:cNvPr>
          <p:cNvSpPr txBox="1"/>
          <p:nvPr/>
        </p:nvSpPr>
        <p:spPr>
          <a:xfrm>
            <a:off x="6139592" y="2755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endParaRPr kumimoji="1" lang="ja-JP" altLang="en-US" sz="2000" b="1" i="0" u="none" strike="noStrike" kern="1200" cap="none" normalizeH="0" baseline="0" noProof="0" dirty="0">
              <a:ln>
                <a:noFill/>
              </a:ln>
              <a:gradFill>
                <a:gsLst>
                  <a:gs pos="100000">
                    <a:srgbClr val="C2AF6B"/>
                  </a:gs>
                  <a:gs pos="62000">
                    <a:srgbClr val="FDE38B"/>
                  </a:gs>
                  <a:gs pos="0">
                    <a:srgbClr val="C2AF6B"/>
                  </a:gs>
                </a:gsLst>
                <a:lin ang="16200000" scaled="1"/>
              </a:gra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82" name="平行四辺形 81">
            <a:extLst>
              <a:ext uri="{FF2B5EF4-FFF2-40B4-BE49-F238E27FC236}">
                <a16:creationId xmlns:a16="http://schemas.microsoft.com/office/drawing/2014/main" id="{3D0EFBB9-849A-FF48-34D2-69C1475EDABB}"/>
              </a:ext>
            </a:extLst>
          </p:cNvPr>
          <p:cNvSpPr/>
          <p:nvPr/>
        </p:nvSpPr>
        <p:spPr>
          <a:xfrm>
            <a:off x="296443" y="6036815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B2306"/>
              </a:gs>
              <a:gs pos="0">
                <a:srgbClr val="BD4B06"/>
              </a:gs>
            </a:gsLst>
            <a:lin ang="16200000" scaled="1"/>
          </a:gradFill>
          <a:ln w="76200" cap="rnd">
            <a:gradFill>
              <a:gsLst>
                <a:gs pos="0">
                  <a:srgbClr val="BD4B06"/>
                </a:gs>
                <a:gs pos="100000">
                  <a:srgbClr val="7B2306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7B616AE-D687-487E-BEF1-3392E40635FB}"/>
              </a:ext>
            </a:extLst>
          </p:cNvPr>
          <p:cNvSpPr txBox="1"/>
          <p:nvPr/>
        </p:nvSpPr>
        <p:spPr>
          <a:xfrm>
            <a:off x="310547" y="589174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C640EC-56DB-8D76-E059-6EB168C25C9C}"/>
              </a:ext>
            </a:extLst>
          </p:cNvPr>
          <p:cNvSpPr txBox="1"/>
          <p:nvPr/>
        </p:nvSpPr>
        <p:spPr>
          <a:xfrm>
            <a:off x="6985573" y="2343267"/>
            <a:ext cx="26112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掲載デバイスは</a:t>
            </a:r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＋スマホ）限定の企画です。</a:t>
            </a:r>
            <a:endParaRPr kumimoji="1" lang="en-US" altLang="ja-JP" sz="75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※PC</a:t>
            </a:r>
            <a:r>
              <a:rPr kumimoji="1" lang="ja-JP" altLang="en-US" sz="7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とスマホの掲載量割合は指定できません。</a:t>
            </a:r>
            <a:endParaRPr kumimoji="1" lang="en-US" altLang="ja-JP" sz="75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03EA56E-D478-0548-08B7-44530574CF4B}"/>
              </a:ext>
            </a:extLst>
          </p:cNvPr>
          <p:cNvCxnSpPr>
            <a:cxnSpLocks/>
          </p:cNvCxnSpPr>
          <p:nvPr/>
        </p:nvCxnSpPr>
        <p:spPr>
          <a:xfrm>
            <a:off x="490798" y="2295030"/>
            <a:ext cx="9098881" cy="0"/>
          </a:xfrm>
          <a:prstGeom prst="line">
            <a:avLst/>
          </a:prstGeom>
          <a:ln>
            <a:solidFill>
              <a:srgbClr val="BD4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1E4B208-8227-A7AC-2F2B-DC1734F6EF7F}"/>
              </a:ext>
            </a:extLst>
          </p:cNvPr>
          <p:cNvCxnSpPr>
            <a:cxnSpLocks/>
          </p:cNvCxnSpPr>
          <p:nvPr/>
        </p:nvCxnSpPr>
        <p:spPr>
          <a:xfrm>
            <a:off x="497148" y="1012330"/>
            <a:ext cx="9098881" cy="0"/>
          </a:xfrm>
          <a:prstGeom prst="line">
            <a:avLst/>
          </a:prstGeom>
          <a:ln>
            <a:solidFill>
              <a:srgbClr val="BD4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7CBA400B-5A93-8EB0-9CCC-894F4F9294D8}"/>
              </a:ext>
            </a:extLst>
          </p:cNvPr>
          <p:cNvSpPr/>
          <p:nvPr/>
        </p:nvSpPr>
        <p:spPr>
          <a:xfrm>
            <a:off x="296443" y="2278744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B2306"/>
              </a:gs>
              <a:gs pos="0">
                <a:srgbClr val="BD4B06"/>
              </a:gs>
            </a:gsLst>
            <a:lin ang="16200000" scaled="1"/>
          </a:gradFill>
          <a:ln w="76200" cap="rnd">
            <a:gradFill>
              <a:gsLst>
                <a:gs pos="0">
                  <a:srgbClr val="BD4B06"/>
                </a:gs>
                <a:gs pos="100000">
                  <a:srgbClr val="7B2306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平行四辺形 80">
            <a:extLst>
              <a:ext uri="{FF2B5EF4-FFF2-40B4-BE49-F238E27FC236}">
                <a16:creationId xmlns:a16="http://schemas.microsoft.com/office/drawing/2014/main" id="{2F3DF2D4-882A-29BB-FDF1-FE5667707BF2}"/>
              </a:ext>
            </a:extLst>
          </p:cNvPr>
          <p:cNvSpPr/>
          <p:nvPr/>
        </p:nvSpPr>
        <p:spPr>
          <a:xfrm>
            <a:off x="296443" y="100776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B2306"/>
              </a:gs>
              <a:gs pos="0">
                <a:srgbClr val="BD4B06"/>
              </a:gs>
            </a:gsLst>
            <a:lin ang="16200000" scaled="1"/>
          </a:gradFill>
          <a:ln w="76200" cap="rnd">
            <a:gradFill>
              <a:gsLst>
                <a:gs pos="0">
                  <a:srgbClr val="BD4B06"/>
                </a:gs>
                <a:gs pos="100000">
                  <a:srgbClr val="7B2306"/>
                </a:gs>
              </a:gsLst>
              <a:lin ang="162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66AB387E-F4B1-D741-8B09-C52695BA40ED}"/>
              </a:ext>
            </a:extLst>
          </p:cNvPr>
          <p:cNvSpPr txBox="1"/>
          <p:nvPr/>
        </p:nvSpPr>
        <p:spPr>
          <a:xfrm>
            <a:off x="305702" y="88868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603153F0-6F04-274A-B288-A5409C3DC94A}"/>
              </a:ext>
            </a:extLst>
          </p:cNvPr>
          <p:cNvSpPr txBox="1"/>
          <p:nvPr/>
        </p:nvSpPr>
        <p:spPr>
          <a:xfrm>
            <a:off x="305702" y="213127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DB779-454B-523D-C5F2-A91B5D3D3354}"/>
              </a:ext>
            </a:extLst>
          </p:cNvPr>
          <p:cNvSpPr/>
          <p:nvPr/>
        </p:nvSpPr>
        <p:spPr>
          <a:xfrm>
            <a:off x="332457" y="428646"/>
            <a:ext cx="39629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ヤフーパッケージ</a:t>
            </a:r>
            <a:r>
              <a:rPr kumimoji="0" lang="en-US" altLang="ja-JP" sz="2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100000">
                      <a:srgbClr val="FEE38B"/>
                    </a:gs>
                    <a:gs pos="59000">
                      <a:srgbClr val="FFFD92"/>
                    </a:gs>
                    <a:gs pos="0">
                      <a:srgbClr val="FDE38B"/>
                    </a:gs>
                  </a:gsLst>
                  <a:lin ang="10800000" scaled="0"/>
                </a:gra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リッチ</a:t>
            </a:r>
            <a:endParaRPr kumimoji="0" lang="en-US" altLang="ja-JP" sz="2600" b="1" i="0" u="none" strike="noStrike" kern="1200" cap="none" spc="300" normalizeH="0" baseline="0" noProof="0" dirty="0">
              <a:ln>
                <a:noFill/>
              </a:ln>
              <a:gradFill>
                <a:gsLst>
                  <a:gs pos="100000">
                    <a:srgbClr val="FEE38B"/>
                  </a:gs>
                  <a:gs pos="59000">
                    <a:srgbClr val="FFFD92"/>
                  </a:gs>
                  <a:gs pos="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1EFF78-FE2F-E5E5-EB1C-E2C2FC0C503F}"/>
              </a:ext>
            </a:extLst>
          </p:cNvPr>
          <p:cNvSpPr txBox="1"/>
          <p:nvPr/>
        </p:nvSpPr>
        <p:spPr>
          <a:xfrm>
            <a:off x="2143251" y="5787420"/>
            <a:ext cx="429241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トップインパクト出稿に関する免責</a:t>
            </a:r>
            <a:r>
              <a:rPr kumimoji="1" lang="ja-JP" altLang="en-US" sz="600" u="sng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事項は「プラン別掲載回数・免責事項」のページを</a:t>
            </a:r>
            <a:r>
              <a:rPr kumimoji="1" lang="ja-JP" altLang="en-US" sz="600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ご確認ください。</a:t>
            </a:r>
            <a:endParaRPr kumimoji="1" lang="en-US" altLang="ja-JP" sz="60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D9726B-69F8-17A4-571A-C698B2BB3BF8}"/>
              </a:ext>
            </a:extLst>
          </p:cNvPr>
          <p:cNvSpPr txBox="1"/>
          <p:nvPr/>
        </p:nvSpPr>
        <p:spPr>
          <a:xfrm>
            <a:off x="1054826" y="2366444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sng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sng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sng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u="sng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lang="en-US" altLang="ja-JP" sz="1400" b="1" u="sng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PC</a:t>
            </a:r>
            <a:r>
              <a:rPr lang="ja-JP" altLang="en-US" sz="1400" b="1" u="sng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u="sng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スマホ両方）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期間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エリア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を選択し掲載</a:t>
            </a:r>
          </a:p>
        </p:txBody>
      </p:sp>
      <p:sp>
        <p:nvSpPr>
          <p:cNvPr id="10" name="角丸四角形 204">
            <a:extLst>
              <a:ext uri="{FF2B5EF4-FFF2-40B4-BE49-F238E27FC236}">
                <a16:creationId xmlns:a16="http://schemas.microsoft.com/office/drawing/2014/main" id="{9825AC75-A2DB-AFC5-129B-F74F915E51EC}"/>
              </a:ext>
            </a:extLst>
          </p:cNvPr>
          <p:cNvSpPr>
            <a:spLocks/>
          </p:cNvSpPr>
          <p:nvPr/>
        </p:nvSpPr>
        <p:spPr>
          <a:xfrm>
            <a:off x="5057527" y="1754965"/>
            <a:ext cx="1156475" cy="308897"/>
          </a:xfrm>
          <a:prstGeom prst="roundRect">
            <a:avLst>
              <a:gd name="adj" fmla="val 7668"/>
            </a:avLst>
          </a:prstGeom>
          <a:gradFill>
            <a:gsLst>
              <a:gs pos="0">
                <a:srgbClr val="7D2405"/>
              </a:gs>
              <a:gs pos="99000">
                <a:srgbClr val="3A0800"/>
              </a:gs>
            </a:gsLst>
            <a:lin ang="27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1" name="角丸四角形 204">
            <a:extLst>
              <a:ext uri="{FF2B5EF4-FFF2-40B4-BE49-F238E27FC236}">
                <a16:creationId xmlns:a16="http://schemas.microsoft.com/office/drawing/2014/main" id="{11906ACF-6FF5-B4FA-AF35-68EB89073DF2}"/>
              </a:ext>
            </a:extLst>
          </p:cNvPr>
          <p:cNvSpPr>
            <a:spLocks/>
          </p:cNvSpPr>
          <p:nvPr/>
        </p:nvSpPr>
        <p:spPr>
          <a:xfrm>
            <a:off x="7113422" y="1369199"/>
            <a:ext cx="991960" cy="359107"/>
          </a:xfrm>
          <a:prstGeom prst="roundRect">
            <a:avLst>
              <a:gd name="adj" fmla="val 7668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制作する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完全パッケージ動画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二次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利用権利</a:t>
            </a:r>
          </a:p>
        </p:txBody>
      </p:sp>
      <p:sp>
        <p:nvSpPr>
          <p:cNvPr id="29" name="角丸四角形 204">
            <a:extLst>
              <a:ext uri="{FF2B5EF4-FFF2-40B4-BE49-F238E27FC236}">
                <a16:creationId xmlns:a16="http://schemas.microsoft.com/office/drawing/2014/main" id="{A12115D0-F7B3-C149-EF69-1E1CE47D061F}"/>
              </a:ext>
            </a:extLst>
          </p:cNvPr>
          <p:cNvSpPr>
            <a:spLocks/>
          </p:cNvSpPr>
          <p:nvPr/>
        </p:nvSpPr>
        <p:spPr>
          <a:xfrm>
            <a:off x="7113421" y="1763707"/>
            <a:ext cx="989469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秒動画制作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タイプ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" name="角丸四角形 204">
            <a:extLst>
              <a:ext uri="{FF2B5EF4-FFF2-40B4-BE49-F238E27FC236}">
                <a16:creationId xmlns:a16="http://schemas.microsoft.com/office/drawing/2014/main" id="{9CF0797A-BFCE-5789-F739-5432DC16098D}"/>
              </a:ext>
            </a:extLst>
          </p:cNvPr>
          <p:cNvSpPr>
            <a:spLocks/>
          </p:cNvSpPr>
          <p:nvPr/>
        </p:nvSpPr>
        <p:spPr>
          <a:xfrm>
            <a:off x="8142213" y="1369201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ヤフー用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バナー制作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0" name="角丸四角形 204">
            <a:extLst>
              <a:ext uri="{FF2B5EF4-FFF2-40B4-BE49-F238E27FC236}">
                <a16:creationId xmlns:a16="http://schemas.microsoft.com/office/drawing/2014/main" id="{2626208C-4DB5-C293-4D16-F599BDFDDF63}"/>
              </a:ext>
            </a:extLst>
          </p:cNvPr>
          <p:cNvSpPr>
            <a:spLocks/>
          </p:cNvSpPr>
          <p:nvPr/>
        </p:nvSpPr>
        <p:spPr>
          <a:xfrm>
            <a:off x="8828313" y="1369201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お任せ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ナレーション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BGM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・効果音</a:t>
            </a:r>
          </a:p>
        </p:txBody>
      </p:sp>
      <p:sp>
        <p:nvSpPr>
          <p:cNvPr id="41" name="角丸四角形 204">
            <a:extLst>
              <a:ext uri="{FF2B5EF4-FFF2-40B4-BE49-F238E27FC236}">
                <a16:creationId xmlns:a16="http://schemas.microsoft.com/office/drawing/2014/main" id="{98996B88-875E-2C4A-6395-7D908EA46633}"/>
              </a:ext>
            </a:extLst>
          </p:cNvPr>
          <p:cNvSpPr>
            <a:spLocks/>
          </p:cNvSpPr>
          <p:nvPr/>
        </p:nvSpPr>
        <p:spPr>
          <a:xfrm>
            <a:off x="8828313" y="1765426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完</a:t>
            </a:r>
            <a:r>
              <a:rPr lang="ja-JP" altLang="en-US" sz="7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成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データ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納品</a:t>
            </a:r>
          </a:p>
        </p:txBody>
      </p:sp>
      <p:sp>
        <p:nvSpPr>
          <p:cNvPr id="56" name="角丸四角形 204">
            <a:extLst>
              <a:ext uri="{FF2B5EF4-FFF2-40B4-BE49-F238E27FC236}">
                <a16:creationId xmlns:a16="http://schemas.microsoft.com/office/drawing/2014/main" id="{5FC52C20-332A-BB1F-5DC8-E51DA908FEDE}"/>
              </a:ext>
            </a:extLst>
          </p:cNvPr>
          <p:cNvSpPr>
            <a:spLocks/>
          </p:cNvSpPr>
          <p:nvPr/>
        </p:nvSpPr>
        <p:spPr>
          <a:xfrm>
            <a:off x="8136923" y="1765199"/>
            <a:ext cx="648000" cy="360000"/>
          </a:xfrm>
          <a:prstGeom prst="roundRect">
            <a:avLst>
              <a:gd name="adj" fmla="val 1224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広告料</a:t>
            </a:r>
            <a:endParaRPr kumimoji="0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F7863C3-8990-FA1D-CE9D-4063FE0CC1BD}"/>
              </a:ext>
            </a:extLst>
          </p:cNvPr>
          <p:cNvSpPr txBox="1"/>
          <p:nvPr/>
        </p:nvSpPr>
        <p:spPr>
          <a:xfrm>
            <a:off x="7692367" y="1173791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6AAD88E-4AAA-0088-9C98-425BB799B789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7128632" y="1266124"/>
            <a:ext cx="563735" cy="178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04652C1F-776F-654F-087B-3A12608873C7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8954251" y="1266124"/>
            <a:ext cx="522062" cy="178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図 68">
            <a:extLst>
              <a:ext uri="{FF2B5EF4-FFF2-40B4-BE49-F238E27FC236}">
                <a16:creationId xmlns:a16="http://schemas.microsoft.com/office/drawing/2014/main" id="{92FD70C7-2EBF-39F4-7D79-100F503E2C4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439" y="1038493"/>
            <a:ext cx="433858" cy="337750"/>
          </a:xfrm>
          <a:prstGeom prst="rect">
            <a:avLst/>
          </a:prstGeom>
          <a:effectLst/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29CDAC7-0893-D91E-96AB-97CDC1605C38}"/>
              </a:ext>
            </a:extLst>
          </p:cNvPr>
          <p:cNvSpPr txBox="1"/>
          <p:nvPr/>
        </p:nvSpPr>
        <p:spPr>
          <a:xfrm>
            <a:off x="933642" y="1070196"/>
            <a:ext cx="62099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二次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E31472EB-74C7-9441-191B-E9E892FF23B6}"/>
              </a:ext>
            </a:extLst>
          </p:cNvPr>
          <p:cNvGrpSpPr/>
          <p:nvPr/>
        </p:nvGrpSpPr>
        <p:grpSpPr>
          <a:xfrm>
            <a:off x="3651617" y="1359001"/>
            <a:ext cx="1312419" cy="779521"/>
            <a:chOff x="4664540" y="1530011"/>
            <a:chExt cx="1501088" cy="891581"/>
          </a:xfrm>
        </p:grpSpPr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37A1BE64-B4B7-6858-5B06-2272F2687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C432E6AD-AA12-DB5A-6C78-32A68A46916B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8" name="円/楕円 87">
                <a:extLst>
                  <a:ext uri="{FF2B5EF4-FFF2-40B4-BE49-F238E27FC236}">
                    <a16:creationId xmlns:a16="http://schemas.microsoft.com/office/drawing/2014/main" id="{4CE6FEE8-CE8C-AC83-6C2F-D33A86B4C292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三角形 89">
                <a:extLst>
                  <a:ext uri="{FF2B5EF4-FFF2-40B4-BE49-F238E27FC236}">
                    <a16:creationId xmlns:a16="http://schemas.microsoft.com/office/drawing/2014/main" id="{CDE11800-6805-9F97-505B-253F5DBAEE3C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FD662ADF-19A2-B095-0FFA-C899FA529DBE}"/>
              </a:ext>
            </a:extLst>
          </p:cNvPr>
          <p:cNvGrpSpPr/>
          <p:nvPr/>
        </p:nvGrpSpPr>
        <p:grpSpPr>
          <a:xfrm>
            <a:off x="4446484" y="1713001"/>
            <a:ext cx="513282" cy="511629"/>
            <a:chOff x="5516778" y="2273088"/>
            <a:chExt cx="513282" cy="511629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7A96F5CA-9637-985D-D51E-6339BB513F75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104" name="円/楕円 184">
                <a:extLst>
                  <a:ext uri="{FF2B5EF4-FFF2-40B4-BE49-F238E27FC236}">
                    <a16:creationId xmlns:a16="http://schemas.microsoft.com/office/drawing/2014/main" id="{4AAC36FD-DC08-CCD2-5AFC-6460A4AADC02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7F2CEEF6-935D-D0F5-7D93-96D622C36822}"/>
                  </a:ext>
                </a:extLst>
              </p:cNvPr>
              <p:cNvSpPr txBox="1"/>
              <p:nvPr/>
            </p:nvSpPr>
            <p:spPr>
              <a:xfrm>
                <a:off x="3628581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10228F2D-C340-9E19-D1C7-6A5F9303EF1E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9677A72-9905-A85F-EF2B-94EEB889F383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28" name="角丸四角形 204">
            <a:extLst>
              <a:ext uri="{FF2B5EF4-FFF2-40B4-BE49-F238E27FC236}">
                <a16:creationId xmlns:a16="http://schemas.microsoft.com/office/drawing/2014/main" id="{CEBF9B61-F276-5E42-DBA4-D19645E4E4A2}"/>
              </a:ext>
            </a:extLst>
          </p:cNvPr>
          <p:cNvSpPr>
            <a:spLocks/>
          </p:cNvSpPr>
          <p:nvPr/>
        </p:nvSpPr>
        <p:spPr>
          <a:xfrm>
            <a:off x="5057527" y="1444195"/>
            <a:ext cx="1156475" cy="279363"/>
          </a:xfrm>
          <a:prstGeom prst="roundRect">
            <a:avLst>
              <a:gd name="adj" fmla="val 7668"/>
            </a:avLst>
          </a:prstGeom>
          <a:gradFill>
            <a:gsLst>
              <a:gs pos="0">
                <a:srgbClr val="7D2405"/>
              </a:gs>
              <a:gs pos="99000">
                <a:srgbClr val="3A0800"/>
              </a:gs>
            </a:gsLst>
            <a:lin ang="27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30" name="図 129">
            <a:extLst>
              <a:ext uri="{FF2B5EF4-FFF2-40B4-BE49-F238E27FC236}">
                <a16:creationId xmlns:a16="http://schemas.microsoft.com/office/drawing/2014/main" id="{000D277D-E85C-4C1C-3D6D-6AED05E44E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5089151" y="1844415"/>
            <a:ext cx="124511" cy="148059"/>
          </a:xfrm>
          <a:prstGeom prst="rect">
            <a:avLst/>
          </a:prstGeom>
        </p:spPr>
      </p:pic>
      <p:sp>
        <p:nvSpPr>
          <p:cNvPr id="131" name="円/楕円 130">
            <a:extLst>
              <a:ext uri="{FF2B5EF4-FFF2-40B4-BE49-F238E27FC236}">
                <a16:creationId xmlns:a16="http://schemas.microsoft.com/office/drawing/2014/main" id="{A11E5844-5185-14C0-3017-986570F75A69}"/>
              </a:ext>
            </a:extLst>
          </p:cNvPr>
          <p:cNvSpPr/>
          <p:nvPr/>
        </p:nvSpPr>
        <p:spPr>
          <a:xfrm>
            <a:off x="5083859" y="1512308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63DA055F-2B77-3589-9F0F-FFAC1453C4F6}"/>
              </a:ext>
            </a:extLst>
          </p:cNvPr>
          <p:cNvSpPr txBox="1"/>
          <p:nvPr/>
        </p:nvSpPr>
        <p:spPr>
          <a:xfrm>
            <a:off x="4989432" y="1515991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7D2405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133" name="カギ線コネクタ 132">
            <a:extLst>
              <a:ext uri="{FF2B5EF4-FFF2-40B4-BE49-F238E27FC236}">
                <a16:creationId xmlns:a16="http://schemas.microsoft.com/office/drawing/2014/main" id="{6F397BCB-3AD9-559F-F22C-8AA44EEF78A1}"/>
              </a:ext>
            </a:extLst>
          </p:cNvPr>
          <p:cNvCxnSpPr>
            <a:cxnSpLocks/>
          </p:cNvCxnSpPr>
          <p:nvPr/>
        </p:nvCxnSpPr>
        <p:spPr>
          <a:xfrm>
            <a:off x="4639078" y="1569198"/>
            <a:ext cx="432000" cy="164566"/>
          </a:xfrm>
          <a:prstGeom prst="bentConnector3">
            <a:avLst>
              <a:gd name="adj1" fmla="val 72752"/>
            </a:avLst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54A2CDD-FD2D-EBCC-3A92-F268E2E326FD}"/>
              </a:ext>
            </a:extLst>
          </p:cNvPr>
          <p:cNvSpPr txBox="1"/>
          <p:nvPr/>
        </p:nvSpPr>
        <p:spPr>
          <a:xfrm>
            <a:off x="5160100" y="1453004"/>
            <a:ext cx="1141659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982B0797-1E05-1897-AABA-54894E3939FB}"/>
              </a:ext>
            </a:extLst>
          </p:cNvPr>
          <p:cNvSpPr txBox="1"/>
          <p:nvPr/>
        </p:nvSpPr>
        <p:spPr>
          <a:xfrm>
            <a:off x="5143812" y="1770356"/>
            <a:ext cx="115929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8" name="角丸四角形 204">
            <a:extLst>
              <a:ext uri="{FF2B5EF4-FFF2-40B4-BE49-F238E27FC236}">
                <a16:creationId xmlns:a16="http://schemas.microsoft.com/office/drawing/2014/main" id="{311ADD27-4BCA-72C8-15E2-99049FEA7F45}"/>
              </a:ext>
            </a:extLst>
          </p:cNvPr>
          <p:cNvSpPr/>
          <p:nvPr/>
        </p:nvSpPr>
        <p:spPr>
          <a:xfrm>
            <a:off x="6307493" y="1369199"/>
            <a:ext cx="715483" cy="725897"/>
          </a:xfrm>
          <a:prstGeom prst="roundRect">
            <a:avLst>
              <a:gd name="adj" fmla="val 11228"/>
            </a:avLst>
          </a:prstGeom>
          <a:solidFill>
            <a:schemeClr val="bg1"/>
          </a:solidFill>
          <a:ln w="25400">
            <a:noFill/>
            <a:prstDash val="solid"/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1BD2B066-4140-E85D-CD68-255D1CFABFD3}"/>
              </a:ext>
            </a:extLst>
          </p:cNvPr>
          <p:cNvSpPr txBox="1"/>
          <p:nvPr/>
        </p:nvSpPr>
        <p:spPr>
          <a:xfrm>
            <a:off x="6257139" y="1411886"/>
            <a:ext cx="82586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▼実績動画は</a:t>
            </a:r>
            <a:r>
              <a:rPr kumimoji="1" lang="ja-JP" altLang="en-US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こちら▼︎</a:t>
            </a:r>
            <a:endParaRPr kumimoji="1" lang="en-US" altLang="ja-JP" sz="5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116DE454-1243-7C74-CBD1-D0C0C51408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3010" y="1552809"/>
            <a:ext cx="464449" cy="468959"/>
          </a:xfrm>
          <a:prstGeom prst="rect">
            <a:avLst/>
          </a:prstGeom>
        </p:spPr>
      </p:pic>
      <p:sp>
        <p:nvSpPr>
          <p:cNvPr id="44" name="右矢印 43">
            <a:extLst>
              <a:ext uri="{FF2B5EF4-FFF2-40B4-BE49-F238E27FC236}">
                <a16:creationId xmlns:a16="http://schemas.microsoft.com/office/drawing/2014/main" id="{7224EF58-172F-316A-2CFD-A3944EA1B453}"/>
              </a:ext>
            </a:extLst>
          </p:cNvPr>
          <p:cNvSpPr/>
          <p:nvPr/>
        </p:nvSpPr>
        <p:spPr>
          <a:xfrm>
            <a:off x="2229175" y="1525575"/>
            <a:ext cx="1435963" cy="478166"/>
          </a:xfrm>
          <a:prstGeom prst="rightArrow">
            <a:avLst>
              <a:gd name="adj1" fmla="val 63355"/>
              <a:gd name="adj2" fmla="val 441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9C46C01-200D-2326-D74A-8C01C62B3083}"/>
              </a:ext>
            </a:extLst>
          </p:cNvPr>
          <p:cNvSpPr/>
          <p:nvPr/>
        </p:nvSpPr>
        <p:spPr>
          <a:xfrm>
            <a:off x="1165284" y="2169391"/>
            <a:ext cx="629392" cy="769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C421F0EB-005C-6854-6FCE-A92FF10CA7B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941" y="1374856"/>
            <a:ext cx="963821" cy="77660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FAC66C1-47BE-7F0A-ED81-A3E901B2A81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267" y="1340741"/>
            <a:ext cx="737941" cy="904590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E72D8E3-9B2F-3828-0C3E-A55564A13CF1}"/>
              </a:ext>
            </a:extLst>
          </p:cNvPr>
          <p:cNvGrpSpPr/>
          <p:nvPr/>
        </p:nvGrpSpPr>
        <p:grpSpPr>
          <a:xfrm>
            <a:off x="1080785" y="1305229"/>
            <a:ext cx="808359" cy="738225"/>
            <a:chOff x="1126908" y="1320814"/>
            <a:chExt cx="808359" cy="738225"/>
          </a:xfrm>
        </p:grpSpPr>
        <p:sp>
          <p:nvSpPr>
            <p:cNvPr id="50" name="円/楕円 184">
              <a:extLst>
                <a:ext uri="{FF2B5EF4-FFF2-40B4-BE49-F238E27FC236}">
                  <a16:creationId xmlns:a16="http://schemas.microsoft.com/office/drawing/2014/main" id="{93E2B1F0-86B3-E2BE-CA79-405B3175146C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BE4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4E0248D5-D507-DF29-1F22-6F6124717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63B90694-1F43-3225-D394-256636E289B3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EA0E2DF1-1A9E-C121-FDC0-6F52F5E45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EBBC5D8E-0D22-EE41-0CD4-97517E2C9D2F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98" name="三角形 97">
              <a:extLst>
                <a:ext uri="{FF2B5EF4-FFF2-40B4-BE49-F238E27FC236}">
                  <a16:creationId xmlns:a16="http://schemas.microsoft.com/office/drawing/2014/main" id="{EAF76B16-616E-0630-481F-4B2CB5E4DADF}"/>
                </a:ext>
              </a:extLst>
            </p:cNvPr>
            <p:cNvSpPr/>
            <p:nvPr/>
          </p:nvSpPr>
          <p:spPr>
            <a:xfrm rot="6300000">
              <a:off x="1776538" y="1703815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BE4B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C4648281-CE3A-862B-49E8-6F6E73EC1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27E16028-AD4D-5A07-D1AF-49DF58BC2031}"/>
                </a:ext>
              </a:extLst>
            </p:cNvPr>
            <p:cNvSpPr txBox="1"/>
            <p:nvPr/>
          </p:nvSpPr>
          <p:spPr>
            <a:xfrm>
              <a:off x="1423946" y="1526854"/>
              <a:ext cx="46038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4EE7F70A-AE8C-1629-07F1-74F81FC11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6BAB4D49-627D-86FB-6163-689FFD6D88F4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54687223-F13E-33D6-82FA-997E12C90414}"/>
                </a:ext>
              </a:extLst>
            </p:cNvPr>
            <p:cNvSpPr txBox="1"/>
            <p:nvPr/>
          </p:nvSpPr>
          <p:spPr>
            <a:xfrm>
              <a:off x="1261922" y="1320814"/>
              <a:ext cx="5437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700" b="1">
                  <a:solidFill>
                    <a:schemeClr val="bg1"/>
                  </a:solidFill>
                  <a:effectLst>
                    <a:glow rad="128481">
                      <a:srgbClr val="BE4B05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700" b="1">
                <a:solidFill>
                  <a:schemeClr val="bg1"/>
                </a:solidFill>
                <a:effectLst>
                  <a:glow rad="128481">
                    <a:srgbClr val="BE4B05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F4097844-7CFD-9D88-26EF-5E62BDED3D40}"/>
                </a:ext>
              </a:extLst>
            </p:cNvPr>
            <p:cNvSpPr txBox="1"/>
            <p:nvPr/>
          </p:nvSpPr>
          <p:spPr>
            <a:xfrm>
              <a:off x="1352088" y="1889762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C535011C-034B-AA62-B68D-8A0D4D5E8CF3}"/>
              </a:ext>
            </a:extLst>
          </p:cNvPr>
          <p:cNvSpPr txBox="1"/>
          <p:nvPr/>
        </p:nvSpPr>
        <p:spPr>
          <a:xfrm>
            <a:off x="1084210" y="2000315"/>
            <a:ext cx="10695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F51C9A2-9818-2311-EDB5-AF1B7858C657}"/>
              </a:ext>
            </a:extLst>
          </p:cNvPr>
          <p:cNvCxnSpPr>
            <a:cxnSpLocks/>
          </p:cNvCxnSpPr>
          <p:nvPr/>
        </p:nvCxnSpPr>
        <p:spPr>
          <a:xfrm>
            <a:off x="1103717" y="6412412"/>
            <a:ext cx="4836519" cy="0"/>
          </a:xfrm>
          <a:prstGeom prst="line">
            <a:avLst/>
          </a:prstGeom>
          <a:ln>
            <a:solidFill>
              <a:srgbClr val="7F2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3CAE05-B705-13E3-3D97-12D17BD55385}"/>
              </a:ext>
            </a:extLst>
          </p:cNvPr>
          <p:cNvSpPr txBox="1"/>
          <p:nvPr/>
        </p:nvSpPr>
        <p:spPr>
          <a:xfrm>
            <a:off x="1082131" y="6570759"/>
            <a:ext cx="3716778" cy="184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ください</a:t>
            </a:r>
            <a:r>
              <a:rPr lang="ja-JP" altLang="en-US" sz="6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1FB09CB7-D329-8945-CC3E-4295D11399D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676" y="6516871"/>
            <a:ext cx="650971" cy="299778"/>
          </a:xfrm>
          <a:prstGeom prst="rect">
            <a:avLst/>
          </a:prstGeom>
        </p:spPr>
      </p:pic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4F75B4A7-6208-418F-7853-6E8B59E3D130}"/>
              </a:ext>
            </a:extLst>
          </p:cNvPr>
          <p:cNvSpPr/>
          <p:nvPr/>
        </p:nvSpPr>
        <p:spPr>
          <a:xfrm>
            <a:off x="1082131" y="6655405"/>
            <a:ext cx="3934907" cy="211203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BFF377C-5B91-F630-5392-064EA366F403}"/>
              </a:ext>
            </a:extLst>
          </p:cNvPr>
          <p:cNvSpPr txBox="1"/>
          <p:nvPr/>
        </p:nvSpPr>
        <p:spPr>
          <a:xfrm>
            <a:off x="1082131" y="6429499"/>
            <a:ext cx="3595631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36" name="角丸四角形 204">
            <a:extLst>
              <a:ext uri="{FF2B5EF4-FFF2-40B4-BE49-F238E27FC236}">
                <a16:creationId xmlns:a16="http://schemas.microsoft.com/office/drawing/2014/main" id="{F7D4FBA9-2AF3-DF48-7EA3-A5C728913BB7}"/>
              </a:ext>
            </a:extLst>
          </p:cNvPr>
          <p:cNvSpPr/>
          <p:nvPr/>
        </p:nvSpPr>
        <p:spPr>
          <a:xfrm>
            <a:off x="5772739" y="6119058"/>
            <a:ext cx="3532052" cy="662489"/>
          </a:xfrm>
          <a:prstGeom prst="roundRect">
            <a:avLst>
              <a:gd name="adj" fmla="val 14697"/>
            </a:avLst>
          </a:prstGeom>
          <a:gradFill>
            <a:gsLst>
              <a:gs pos="0">
                <a:srgbClr val="7B2306"/>
              </a:gs>
              <a:gs pos="100000">
                <a:srgbClr val="CD5105"/>
              </a:gs>
            </a:gsLst>
            <a:lin ang="10800000" scaled="0"/>
          </a:gradFill>
          <a:ln w="25400">
            <a:gradFill>
              <a:gsLst>
                <a:gs pos="0">
                  <a:srgbClr val="7B2306"/>
                </a:gs>
                <a:gs pos="100000">
                  <a:srgbClr val="CD5105"/>
                </a:gs>
              </a:gsLst>
              <a:lin ang="10800000" scaled="0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台形 139">
            <a:extLst>
              <a:ext uri="{FF2B5EF4-FFF2-40B4-BE49-F238E27FC236}">
                <a16:creationId xmlns:a16="http://schemas.microsoft.com/office/drawing/2014/main" id="{FA6E4830-7C0E-8EDD-3D4A-B76722356C74}"/>
              </a:ext>
            </a:extLst>
          </p:cNvPr>
          <p:cNvSpPr/>
          <p:nvPr/>
        </p:nvSpPr>
        <p:spPr>
          <a:xfrm rot="10800000">
            <a:off x="5940237" y="6014703"/>
            <a:ext cx="1708490" cy="297819"/>
          </a:xfrm>
          <a:prstGeom prst="trapezoid">
            <a:avLst/>
          </a:prstGeom>
          <a:solidFill>
            <a:srgbClr val="CD5105"/>
          </a:solidFill>
          <a:ln w="66675" cap="rnd">
            <a:solidFill>
              <a:srgbClr val="CD510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台形 140">
            <a:extLst>
              <a:ext uri="{FF2B5EF4-FFF2-40B4-BE49-F238E27FC236}">
                <a16:creationId xmlns:a16="http://schemas.microsoft.com/office/drawing/2014/main" id="{1C2F3941-DFF8-31D5-6E45-E92B8F74EB4C}"/>
              </a:ext>
            </a:extLst>
          </p:cNvPr>
          <p:cNvSpPr/>
          <p:nvPr/>
        </p:nvSpPr>
        <p:spPr>
          <a:xfrm rot="10800000">
            <a:off x="5978972" y="6040363"/>
            <a:ext cx="1624690" cy="280340"/>
          </a:xfrm>
          <a:prstGeom prst="trapezoid">
            <a:avLst>
              <a:gd name="adj" fmla="val 27858"/>
            </a:avLst>
          </a:prstGeom>
          <a:solidFill>
            <a:srgbClr val="CD5105"/>
          </a:solidFill>
          <a:ln w="22225" cap="rnd">
            <a:gradFill>
              <a:gsLst>
                <a:gs pos="0">
                  <a:srgbClr val="C2AF6B"/>
                </a:gs>
                <a:gs pos="67000">
                  <a:srgbClr val="FDE38B"/>
                </a:gs>
                <a:gs pos="100000">
                  <a:srgbClr val="C2AF6B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8380D0D0-7C9B-947C-C63B-1F205B2028AC}"/>
              </a:ext>
            </a:extLst>
          </p:cNvPr>
          <p:cNvSpPr/>
          <p:nvPr/>
        </p:nvSpPr>
        <p:spPr>
          <a:xfrm>
            <a:off x="6274323" y="6044930"/>
            <a:ext cx="1056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0570">
              <a:spcBef>
                <a:spcPct val="0"/>
              </a:spcBef>
              <a:defRPr/>
            </a:pPr>
            <a:r>
              <a:rPr lang="ja-JP" altLang="en-US" sz="1400" b="1" spc="300">
                <a:gradFill>
                  <a:gsLst>
                    <a:gs pos="100000">
                      <a:srgbClr val="E0C97B"/>
                    </a:gs>
                    <a:gs pos="0">
                      <a:srgbClr val="C2AF6B"/>
                    </a:gs>
                    <a:gs pos="45000">
                      <a:srgbClr val="FDE38B"/>
                    </a:gs>
                  </a:gsLst>
                  <a:lin ang="108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実施料金</a:t>
            </a:r>
            <a:endParaRPr lang="en-US" altLang="ja-JP" sz="1400" b="1" spc="300" dirty="0">
              <a:gradFill>
                <a:gsLst>
                  <a:gs pos="100000">
                    <a:srgbClr val="E0C97B"/>
                  </a:gs>
                  <a:gs pos="0">
                    <a:srgbClr val="C2AF6B"/>
                  </a:gs>
                  <a:gs pos="45000">
                    <a:srgbClr val="FDE38B"/>
                  </a:gs>
                </a:gsLst>
                <a:lin ang="10800000" scaled="0"/>
              </a:gra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40C97058-85FF-B7B0-965F-BCC7DFF630C5}"/>
              </a:ext>
            </a:extLst>
          </p:cNvPr>
          <p:cNvSpPr txBox="1"/>
          <p:nvPr/>
        </p:nvSpPr>
        <p:spPr>
          <a:xfrm>
            <a:off x="5733080" y="6330413"/>
            <a:ext cx="363444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2,</a:t>
            </a:r>
            <a:r>
              <a:rPr lang="en-US" altLang="ja-JP" sz="2800" b="1" dirty="0"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0</a:t>
            </a:r>
            <a:r>
              <a:rPr kumimoji="0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28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000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r>
              <a:rPr kumimoji="0" lang="en-US" altLang="ja-JP" sz="2000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en-US" altLang="ja-JP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(</a:t>
            </a:r>
            <a:r>
              <a:rPr kumimoji="0" lang="ja-JP" altLang="en-US" b="1" i="0" u="none" strike="noStrike" kern="1200" cap="none" normalizeH="0" baseline="0" noProof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税別</a:t>
            </a:r>
            <a:r>
              <a:rPr kumimoji="0" lang="en-US" altLang="ja-JP" b="1" i="0" u="none" strike="noStrike" kern="1200" cap="none" normalizeH="0" baseline="0" noProof="0" dirty="0">
                <a:ln>
                  <a:noFill/>
                </a:ln>
                <a:gradFill>
                  <a:gsLst>
                    <a:gs pos="100000">
                      <a:srgbClr val="C2AF6B"/>
                    </a:gs>
                    <a:gs pos="62000">
                      <a:srgbClr val="FDE38B"/>
                    </a:gs>
                    <a:gs pos="0">
                      <a:srgbClr val="C2AF6B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)</a:t>
            </a:r>
            <a:endParaRPr kumimoji="0" lang="ja-JP" altLang="en-US" b="0" i="0" u="none" strike="noStrike" kern="1200" cap="none" normalizeH="0" baseline="0" noProof="0">
              <a:ln>
                <a:noFill/>
              </a:ln>
              <a:gradFill>
                <a:gsLst>
                  <a:gs pos="100000">
                    <a:srgbClr val="C2AF6B"/>
                  </a:gs>
                  <a:gs pos="62000">
                    <a:srgbClr val="FDE38B"/>
                  </a:gs>
                  <a:gs pos="0">
                    <a:srgbClr val="C2AF6B"/>
                  </a:gs>
                </a:gsLst>
                <a:lin ang="16200000" scaled="1"/>
              </a:gra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8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辺形 1">
            <a:extLst>
              <a:ext uri="{FF2B5EF4-FFF2-40B4-BE49-F238E27FC236}">
                <a16:creationId xmlns:a16="http://schemas.microsoft.com/office/drawing/2014/main" id="{65724EB1-434E-DFE8-7C02-C54DAD8A0118}"/>
              </a:ext>
            </a:extLst>
          </p:cNvPr>
          <p:cNvSpPr/>
          <p:nvPr/>
        </p:nvSpPr>
        <p:spPr>
          <a:xfrm>
            <a:off x="197066" y="201588"/>
            <a:ext cx="7790096" cy="347440"/>
          </a:xfrm>
          <a:prstGeom prst="parallelogram">
            <a:avLst/>
          </a:prstGeom>
          <a:gradFill flip="none" rotWithShape="1">
            <a:gsLst>
              <a:gs pos="0">
                <a:srgbClr val="8B0404"/>
              </a:gs>
              <a:gs pos="65000">
                <a:srgbClr val="E30201">
                  <a:shade val="67500"/>
                  <a:satMod val="115000"/>
                </a:srgbClr>
              </a:gs>
              <a:gs pos="100000">
                <a:srgbClr val="D01619"/>
              </a:gs>
            </a:gsLst>
            <a:lin ang="10800000" scaled="1"/>
            <a:tileRect/>
          </a:gradFill>
          <a:ln w="76200" cap="rnd">
            <a:gradFill>
              <a:gsLst>
                <a:gs pos="0">
                  <a:srgbClr val="8B0404"/>
                </a:gs>
                <a:gs pos="67000">
                  <a:srgbClr val="CE0000"/>
                </a:gs>
                <a:gs pos="100000">
                  <a:srgbClr val="D11619"/>
                </a:gs>
              </a:gsLst>
              <a:lin ang="108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69EBED7-1E39-A64A-83FA-F3DEE6E26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44285"/>
              </p:ext>
            </p:extLst>
          </p:nvPr>
        </p:nvGraphicFramePr>
        <p:xfrm>
          <a:off x="376727" y="1231658"/>
          <a:ext cx="9153072" cy="3883398"/>
        </p:xfrm>
        <a:graphic>
          <a:graphicData uri="http://schemas.openxmlformats.org/drawingml/2006/table">
            <a:tbl>
              <a:tblPr/>
              <a:tblGrid>
                <a:gridCol w="1489930">
                  <a:extLst>
                    <a:ext uri="{9D8B030D-6E8A-4147-A177-3AD203B41FA5}">
                      <a16:colId xmlns:a16="http://schemas.microsoft.com/office/drawing/2014/main" val="245588759"/>
                    </a:ext>
                  </a:extLst>
                </a:gridCol>
                <a:gridCol w="1998969">
                  <a:extLst>
                    <a:ext uri="{9D8B030D-6E8A-4147-A177-3AD203B41FA5}">
                      <a16:colId xmlns:a16="http://schemas.microsoft.com/office/drawing/2014/main" val="1458429373"/>
                    </a:ext>
                  </a:extLst>
                </a:gridCol>
                <a:gridCol w="1030224">
                  <a:extLst>
                    <a:ext uri="{9D8B030D-6E8A-4147-A177-3AD203B41FA5}">
                      <a16:colId xmlns:a16="http://schemas.microsoft.com/office/drawing/2014/main" val="2502894048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1423726797"/>
                    </a:ext>
                  </a:extLst>
                </a:gridCol>
                <a:gridCol w="1957424">
                  <a:extLst>
                    <a:ext uri="{9D8B030D-6E8A-4147-A177-3AD203B41FA5}">
                      <a16:colId xmlns:a16="http://schemas.microsoft.com/office/drawing/2014/main" val="1603748582"/>
                    </a:ext>
                  </a:extLst>
                </a:gridCol>
              </a:tblGrid>
              <a:tr h="452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実施料金</a:t>
                      </a:r>
                      <a:r>
                        <a:rPr kumimoji="1" lang="ja-JP" altLang="en-US" sz="700" b="0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（税別）</a:t>
                      </a:r>
                      <a:endParaRPr kumimoji="1" lang="ja-JP" altLang="en-US" sz="1050" b="0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オリジナル動画制作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エリア</a:t>
                      </a:r>
                      <a:endParaRPr kumimoji="1" lang="ja-JP" altLang="en-US" sz="105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100000">
                          <a:srgbClr val="8B040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セグメント</a:t>
                      </a:r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指定項目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100000">
                          <a:srgbClr val="8B040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PC</a:t>
                      </a:r>
                      <a:r>
                        <a:rPr lang="ja-JP" alt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＋スマホ</a:t>
                      </a:r>
                      <a:endParaRPr lang="en-US" altLang="ja-JP" sz="1050" b="1" i="0" u="none" strike="noStrike" dirty="0">
                        <a:solidFill>
                          <a:srgbClr val="FFFFFF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合計掲載回数</a:t>
                      </a:r>
                      <a:endParaRPr lang="ja-JP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100000">
                          <a:srgbClr val="8B040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6658970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500,000</a:t>
                      </a: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円</a:t>
                      </a:r>
                      <a:endParaRPr kumimoji="1" lang="en-US" altLang="ja-JP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1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プラン</a:t>
                      </a:r>
                      <a:endParaRPr kumimoji="1" lang="en-US" altLang="ja-JP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（最低実施料金）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秒動画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×1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タイプ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お任せナレーション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</a:t>
                      </a: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BGM</a:t>
                      </a: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お任せ効果音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●完成動画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二次利用権利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都道府県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90,000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12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or 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75,000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89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463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+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属性指定</a:t>
                      </a: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59,000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35761"/>
                  </a:ext>
                </a:extLst>
              </a:tr>
              <a:tr h="2808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市区郡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　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※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詳細セグメント指定不可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75,000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11015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100</a:t>
                      </a:r>
                      <a:r>
                        <a:rPr kumimoji="1" lang="ja-JP" altLang="en-U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万円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プラン</a:t>
                      </a:r>
                      <a:endParaRPr kumimoji="1" lang="ja-JP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秒動画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×1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タイプ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お任せナレーション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</a:t>
                      </a:r>
                      <a:r>
                        <a:rPr kumimoji="1" lang="en-US" altLang="ja-JP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BGM</a:t>
                      </a: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お任せ効果音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●完成動画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二次利用権利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都道府県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380,000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612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or 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317,000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3706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264,000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89588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+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属性指定</a:t>
                      </a: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247,000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3429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市区郡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　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※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詳細セグメント指定不可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317,000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03215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200</a:t>
                      </a:r>
                      <a:r>
                        <a:rPr kumimoji="1" lang="ja-JP" altLang="en-U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万円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プラン</a:t>
                      </a:r>
                      <a:endParaRPr kumimoji="1" lang="ja-JP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秒動画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×1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タイプ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お任せナレーション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</a:t>
                      </a:r>
                      <a:r>
                        <a:rPr kumimoji="1" lang="en-US" altLang="ja-JP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BGM</a:t>
                      </a: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お任せ効果音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●完成動画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二次利用権利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都道府県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1,258,000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944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or 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1,048,000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5614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873,000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129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+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属性指定</a:t>
                      </a: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817,000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1275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市区郡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　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※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詳細セグメント指定不可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1,048,000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46190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A329134F-925F-B94C-9C93-58F42322BC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71"/>
          <a:stretch/>
        </p:blipFill>
        <p:spPr>
          <a:xfrm>
            <a:off x="8172223" y="250924"/>
            <a:ext cx="1357574" cy="2509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3F83A9-E755-4842-B828-377BF2A624D2}"/>
              </a:ext>
            </a:extLst>
          </p:cNvPr>
          <p:cNvSpPr txBox="1"/>
          <p:nvPr/>
        </p:nvSpPr>
        <p:spPr>
          <a:xfrm>
            <a:off x="2514724" y="197211"/>
            <a:ext cx="543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ja-JP" altLang="en-US" sz="1600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プラン別掲載回数・免責事項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40178F9-A39A-F046-90EF-01BEB3CD7C60}"/>
              </a:ext>
            </a:extLst>
          </p:cNvPr>
          <p:cNvCxnSpPr>
            <a:cxnSpLocks/>
          </p:cNvCxnSpPr>
          <p:nvPr/>
        </p:nvCxnSpPr>
        <p:spPr>
          <a:xfrm>
            <a:off x="2401880" y="218225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FAE1F5-AD82-FE45-AADD-ACCC59843615}"/>
              </a:ext>
            </a:extLst>
          </p:cNvPr>
          <p:cNvSpPr txBox="1"/>
          <p:nvPr/>
        </p:nvSpPr>
        <p:spPr>
          <a:xfrm>
            <a:off x="343544" y="197927"/>
            <a:ext cx="271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ヤフーパッケージ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リッチ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AB88DF3D-0FE8-2085-B84F-4B53101D34B6}"/>
              </a:ext>
            </a:extLst>
          </p:cNvPr>
          <p:cNvSpPr txBox="1"/>
          <p:nvPr/>
        </p:nvSpPr>
        <p:spPr>
          <a:xfrm>
            <a:off x="1652442" y="761698"/>
            <a:ext cx="6623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ご予算にあわせて</a:t>
            </a:r>
            <a:r>
              <a:rPr kumimoji="1" lang="ja-JP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eiryo" panose="020B0604030504040204" pitchFamily="34" charset="-128"/>
                <a:ea typeface="Meiryo" panose="020B0604030504040204" pitchFamily="34" charset="-128"/>
              </a:rPr>
              <a:t>掲載回数の買い増しが可能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です。ご相談ください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!</a:t>
            </a:r>
            <a:endParaRPr kumimoji="1" lang="ja-JP" altLang="en-US" sz="1600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角丸四角形 204">
            <a:extLst>
              <a:ext uri="{FF2B5EF4-FFF2-40B4-BE49-F238E27FC236}">
                <a16:creationId xmlns:a16="http://schemas.microsoft.com/office/drawing/2014/main" id="{5402F2D2-6E4F-AADE-10DD-8B2A74B56479}"/>
              </a:ext>
            </a:extLst>
          </p:cNvPr>
          <p:cNvSpPr/>
          <p:nvPr/>
        </p:nvSpPr>
        <p:spPr>
          <a:xfrm>
            <a:off x="376727" y="5698964"/>
            <a:ext cx="9153070" cy="1067599"/>
          </a:xfrm>
          <a:prstGeom prst="roundRect">
            <a:avLst>
              <a:gd name="adj" fmla="val 6692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049027-0ED2-AA4B-D60E-C5D6018B985A}"/>
              </a:ext>
            </a:extLst>
          </p:cNvPr>
          <p:cNvSpPr txBox="1"/>
          <p:nvPr/>
        </p:nvSpPr>
        <p:spPr>
          <a:xfrm>
            <a:off x="4140926" y="5583403"/>
            <a:ext cx="1624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＜ 免責事項 ＞</a:t>
            </a:r>
            <a:endParaRPr kumimoji="1" lang="en-US" altLang="ja-JP" sz="14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A5A1D9F-7B34-872A-93CA-4DB661F2E3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37" y="5477696"/>
            <a:ext cx="1800377" cy="123505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C8D477-F664-B3C6-F147-698DB29DF7BD}"/>
              </a:ext>
            </a:extLst>
          </p:cNvPr>
          <p:cNvSpPr txBox="1"/>
          <p:nvPr/>
        </p:nvSpPr>
        <p:spPr>
          <a:xfrm>
            <a:off x="2510297" y="5839890"/>
            <a:ext cx="7014549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1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11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災害やサービス障害発生等の緊急時、検索窓上部にユーザーへのお知らせ枠が出現する場合があります。</a:t>
            </a:r>
            <a:endParaRPr kumimoji="1" lang="en-US" altLang="ja-JP" sz="11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その際、トップインパクトのサイドバナーが非表示になり、メインバナーが縮小表示されます。</a:t>
            </a:r>
            <a:endParaRPr kumimoji="1" lang="en-US" altLang="ja-JP" sz="11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以上は、免責となり広告掲載の補填はございません。予めご了承ください。</a:t>
            </a:r>
            <a:endParaRPr kumimoji="1" lang="en-US" altLang="ja-JP" sz="11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38424E-D389-78EB-146E-5CB75F348C03}"/>
              </a:ext>
            </a:extLst>
          </p:cNvPr>
          <p:cNvSpPr txBox="1"/>
          <p:nvPr/>
        </p:nvSpPr>
        <p:spPr>
          <a:xfrm>
            <a:off x="7562817" y="5146342"/>
            <a:ext cx="2134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掲載デバイスは</a:t>
            </a:r>
            <a:r>
              <a:rPr kumimoji="1" lang="en-US" altLang="ja-JP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  <a:r>
              <a:rPr kumimoji="1" lang="ja-JP" altLang="en-US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kumimoji="1" lang="en-US" altLang="ja-JP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＋スマホ）限定の企画です。</a:t>
            </a:r>
            <a:endParaRPr kumimoji="1" lang="en-US" altLang="ja-JP" sz="6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※PC</a:t>
            </a:r>
            <a:r>
              <a:rPr kumimoji="1" lang="ja-JP" altLang="en-US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とスマホの掲載量割合は指定できません。</a:t>
            </a:r>
            <a:endParaRPr kumimoji="1" lang="en-US" altLang="ja-JP" sz="60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92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>
            <a:extLst>
              <a:ext uri="{FF2B5EF4-FFF2-40B4-BE49-F238E27FC236}">
                <a16:creationId xmlns:a16="http://schemas.microsoft.com/office/drawing/2014/main" id="{BD26027D-B401-2FA9-A57A-C335C4BBF1E3}"/>
              </a:ext>
            </a:extLst>
          </p:cNvPr>
          <p:cNvSpPr/>
          <p:nvPr/>
        </p:nvSpPr>
        <p:spPr>
          <a:xfrm>
            <a:off x="197066" y="201588"/>
            <a:ext cx="7790096" cy="347440"/>
          </a:xfrm>
          <a:prstGeom prst="parallelogram">
            <a:avLst/>
          </a:prstGeom>
          <a:gradFill flip="none" rotWithShape="1">
            <a:gsLst>
              <a:gs pos="0">
                <a:srgbClr val="8B0404"/>
              </a:gs>
              <a:gs pos="65000">
                <a:srgbClr val="E30201">
                  <a:shade val="67500"/>
                  <a:satMod val="115000"/>
                </a:srgbClr>
              </a:gs>
              <a:gs pos="100000">
                <a:srgbClr val="D01619"/>
              </a:gs>
            </a:gsLst>
            <a:lin ang="10800000" scaled="1"/>
            <a:tileRect/>
          </a:gradFill>
          <a:ln w="76200" cap="rnd">
            <a:gradFill>
              <a:gsLst>
                <a:gs pos="0">
                  <a:srgbClr val="8B0404"/>
                </a:gs>
                <a:gs pos="67000">
                  <a:srgbClr val="CE0000"/>
                </a:gs>
                <a:gs pos="100000">
                  <a:srgbClr val="D11619"/>
                </a:gs>
              </a:gsLst>
              <a:lin ang="108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06F5CC-1EBC-8BD0-68FB-6F274FE5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71"/>
          <a:stretch/>
        </p:blipFill>
        <p:spPr>
          <a:xfrm>
            <a:off x="8172223" y="250924"/>
            <a:ext cx="1357574" cy="2509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57E19B-BDC2-9588-8DA1-399976B5ACD2}"/>
              </a:ext>
            </a:extLst>
          </p:cNvPr>
          <p:cNvSpPr txBox="1"/>
          <p:nvPr/>
        </p:nvSpPr>
        <p:spPr>
          <a:xfrm>
            <a:off x="2514724" y="197211"/>
            <a:ext cx="543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ja-JP" altLang="en-US" sz="1600" b="1" kern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クリエイティブ留意事項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8434E74-0062-DB58-1154-485A598E08C5}"/>
              </a:ext>
            </a:extLst>
          </p:cNvPr>
          <p:cNvCxnSpPr>
            <a:cxnSpLocks/>
          </p:cNvCxnSpPr>
          <p:nvPr/>
        </p:nvCxnSpPr>
        <p:spPr>
          <a:xfrm>
            <a:off x="2401880" y="218225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231AEE-DB1D-61C0-1740-B1B9EBAF5869}"/>
              </a:ext>
            </a:extLst>
          </p:cNvPr>
          <p:cNvSpPr txBox="1"/>
          <p:nvPr/>
        </p:nvSpPr>
        <p:spPr>
          <a:xfrm>
            <a:off x="343544" y="197927"/>
            <a:ext cx="271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ヤフーパッケージ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リッチ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23C64C-450C-C16E-0E5B-6E4B22A26BDE}"/>
              </a:ext>
            </a:extLst>
          </p:cNvPr>
          <p:cNvSpPr txBox="1"/>
          <p:nvPr/>
        </p:nvSpPr>
        <p:spPr>
          <a:xfrm>
            <a:off x="1527239" y="761698"/>
            <a:ext cx="6851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（トップインパクト）面は通常よりも審査基準が厳しいため、事前に下記留意事項をご確認ください。</a:t>
            </a:r>
            <a:endParaRPr kumimoji="1" lang="ja-JP" altLang="en-US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ED4D8D5-1AA3-9103-7249-7EC6CA55F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2" y="1167342"/>
            <a:ext cx="3496928" cy="26721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D39559-7772-8B27-3A65-EF5163CCF27A}"/>
              </a:ext>
            </a:extLst>
          </p:cNvPr>
          <p:cNvSpPr/>
          <p:nvPr/>
        </p:nvSpPr>
        <p:spPr>
          <a:xfrm>
            <a:off x="3574489" y="1175367"/>
            <a:ext cx="468000" cy="270000"/>
          </a:xfrm>
          <a:prstGeom prst="rect">
            <a:avLst/>
          </a:prstGeom>
          <a:solidFill>
            <a:schemeClr val="accent1">
              <a:alpha val="35112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FC051B7-68E1-52E6-5121-5DB90B63B00B}"/>
              </a:ext>
            </a:extLst>
          </p:cNvPr>
          <p:cNvSpPr/>
          <p:nvPr/>
        </p:nvSpPr>
        <p:spPr>
          <a:xfrm>
            <a:off x="526489" y="1175367"/>
            <a:ext cx="468000" cy="270000"/>
          </a:xfrm>
          <a:prstGeom prst="rect">
            <a:avLst/>
          </a:prstGeom>
          <a:solidFill>
            <a:schemeClr val="accent1">
              <a:alpha val="35112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2DA95D3-5DAC-8165-7704-9C58A904D7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997"/>
          <a:stretch/>
        </p:blipFill>
        <p:spPr>
          <a:xfrm>
            <a:off x="526489" y="4394467"/>
            <a:ext cx="3508267" cy="203205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499E34-7BB5-22EB-E3A5-D93357A5ACF3}"/>
              </a:ext>
            </a:extLst>
          </p:cNvPr>
          <p:cNvSpPr txBox="1"/>
          <p:nvPr/>
        </p:nvSpPr>
        <p:spPr>
          <a:xfrm>
            <a:off x="321549" y="6512481"/>
            <a:ext cx="2529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/>
              <a:t>リンク先ページ：</a:t>
            </a:r>
            <a:r>
              <a:rPr kumimoji="1" lang="en" altLang="ja-JP" sz="1050" dirty="0"/>
              <a:t>https://</a:t>
            </a:r>
            <a:r>
              <a:rPr kumimoji="1" lang="en" altLang="ja-JP" sz="1050" dirty="0" err="1"/>
              <a:t>chirashi-v.com</a:t>
            </a:r>
            <a:r>
              <a:rPr kumimoji="1" lang="en" altLang="ja-JP" sz="1050" dirty="0"/>
              <a:t>/</a:t>
            </a:r>
            <a:endParaRPr kumimoji="1" lang="ja-JP" altLang="en-US" sz="105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C676E8-7B14-6546-1CDF-96B7246CB465}"/>
              </a:ext>
            </a:extLst>
          </p:cNvPr>
          <p:cNvSpPr/>
          <p:nvPr/>
        </p:nvSpPr>
        <p:spPr>
          <a:xfrm>
            <a:off x="4376302" y="1454931"/>
            <a:ext cx="4685898" cy="1008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ja-JP" altLang="en-US" sz="1200" b="1">
                <a:latin typeface="Meiryo" charset="-128"/>
                <a:ea typeface="Meiryo" charset="-128"/>
                <a:cs typeface="Meiryo" charset="-128"/>
              </a:rPr>
              <a:t>表現禁止エリア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endParaRPr lang="en-US" altLang="ja-JP" sz="2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ja-JP" altLang="en-US" sz="900">
                <a:solidFill>
                  <a:srgbClr val="0070C0"/>
                </a:solidFill>
                <a:latin typeface="Meiryo" charset="-128"/>
                <a:ea typeface="Meiryo" charset="-128"/>
                <a:cs typeface="Meiryo" charset="-128"/>
              </a:rPr>
              <a:t>青枠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のエリアには</a:t>
            </a:r>
            <a:r>
              <a:rPr lang="ja-JP" altLang="en-US" sz="900">
                <a:solidFill>
                  <a:srgbClr val="21212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</a:t>
            </a:r>
            <a:r>
              <a:rPr lang="ja-JP" altLang="en-US" sz="900" b="0" i="0">
                <a:solidFill>
                  <a:srgbClr val="21212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とコラボレーションしていると誤解されないように</a:t>
            </a:r>
            <a:endParaRPr lang="en-US" altLang="ja-JP" sz="900" b="0" i="0" dirty="0">
              <a:solidFill>
                <a:srgbClr val="21212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>
                <a:solidFill>
                  <a:srgbClr val="21212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charset="-128"/>
              </a:rPr>
              <a:t>　</a:t>
            </a:r>
            <a:r>
              <a:rPr lang="ja-JP" altLang="en-US" sz="900" b="0" i="0">
                <a:solidFill>
                  <a:srgbClr val="21212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会社名、ブランド名、商品名、サービス名、キャンペーン名などのロゴマーク 　</a:t>
            </a:r>
            <a:endParaRPr lang="en-US" altLang="ja-JP" sz="900" b="0" i="0" dirty="0">
              <a:solidFill>
                <a:srgbClr val="21212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900" b="0" i="0" dirty="0">
                <a:solidFill>
                  <a:srgbClr val="21212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900" b="0" i="0">
                <a:solidFill>
                  <a:srgbClr val="21212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文字情報（商品、人物等の写真、画像に含まれる文字も含む）の記載はできません。</a:t>
            </a:r>
            <a:endParaRPr lang="en-US" altLang="ja-JP" sz="900" b="0" i="0" dirty="0">
              <a:solidFill>
                <a:srgbClr val="21212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>
                <a:solidFill>
                  <a:srgbClr val="21212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900" b="0" i="0">
                <a:solidFill>
                  <a:srgbClr val="21212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イラストは、一部が入り込んでいる表現に限り使用可能です。</a:t>
            </a:r>
            <a:endParaRPr lang="en-US" altLang="ja-JP" sz="900" b="0" i="0" dirty="0">
              <a:solidFill>
                <a:srgbClr val="21212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6" name="グラフィックス 15" descr="チェックマークを付けたチェック ボックス 単色塗りつぶし">
            <a:extLst>
              <a:ext uri="{FF2B5EF4-FFF2-40B4-BE49-F238E27FC236}">
                <a16:creationId xmlns:a16="http://schemas.microsoft.com/office/drawing/2014/main" id="{DB911001-260B-5658-D14D-43C5A1052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2993" y="1372866"/>
            <a:ext cx="402956" cy="42319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168B805-5513-A33E-DDCD-AFFA19BF917B}"/>
              </a:ext>
            </a:extLst>
          </p:cNvPr>
          <p:cNvSpPr/>
          <p:nvPr/>
        </p:nvSpPr>
        <p:spPr>
          <a:xfrm>
            <a:off x="4376302" y="2669888"/>
            <a:ext cx="5147563" cy="1174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ja-JP" altLang="en-US" sz="1200" b="1">
                <a:latin typeface="Meiryo" charset="-128"/>
                <a:ea typeface="Meiryo" charset="-128"/>
                <a:cs typeface="Meiryo" charset="-128"/>
              </a:rPr>
              <a:t>サイドバナーは文字情報の記載は不可</a:t>
            </a:r>
            <a:r>
              <a:rPr lang="ja-JP" altLang="en-US" sz="1000" b="1">
                <a:latin typeface="Meiryo" charset="-128"/>
                <a:ea typeface="Meiryo" charset="-128"/>
                <a:cs typeface="Meiryo" charset="-128"/>
              </a:rPr>
              <a:t>（ロゴマークなどは可）</a:t>
            </a:r>
            <a:endParaRPr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0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　</a:t>
            </a:r>
            <a:endParaRPr lang="en-US" altLang="ja-JP" sz="2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　前提として、サイドバナー内に文字情報は記載できません。</a:t>
            </a:r>
            <a:endParaRPr lang="en-US" altLang="ja-JP" sz="9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例外として「会社名、ブランド名、商品名、サービス名、キャンペーン名」などのロゴマーク</a:t>
            </a:r>
            <a:endParaRPr lang="en-US" altLang="ja-JP" sz="9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商品、人物等の写真、画像に含まれる文字のみ記載可能です。</a:t>
            </a:r>
            <a:endParaRPr lang="en-US" altLang="ja-JP" sz="9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en-US" altLang="ja-JP" sz="900" b="1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ロゴマークとは</a:t>
            </a:r>
            <a:r>
              <a:rPr lang="en-US" altLang="ja-JP" sz="900" b="1" dirty="0">
                <a:latin typeface="Meiryo" charset="-128"/>
                <a:ea typeface="Meiryo" charset="-128"/>
                <a:cs typeface="Meiryo" charset="-128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　</a:t>
            </a:r>
            <a:r>
              <a:rPr lang="ja-JP" altLang="en-US" sz="900" u="sng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リンク先ページで同一の表記（文言</a:t>
            </a:r>
            <a:r>
              <a:rPr lang="en-US" altLang="ja-JP" sz="900" u="sng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en-US" sz="900" u="sng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デザイン</a:t>
            </a:r>
            <a:r>
              <a:rPr lang="en-US" altLang="ja-JP" sz="900" u="sng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en-US" sz="900" u="sng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フォント）が独立した形で確認できるもの。</a:t>
            </a:r>
            <a:endParaRPr lang="en-US" altLang="ja-JP" sz="900" u="sng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8" name="グラフィックス 17" descr="チェックマークを付けたチェック ボックス 単色塗りつぶし">
            <a:extLst>
              <a:ext uri="{FF2B5EF4-FFF2-40B4-BE49-F238E27FC236}">
                <a16:creationId xmlns:a16="http://schemas.microsoft.com/office/drawing/2014/main" id="{00F1CE10-607F-AE4F-E8A2-26A381683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2993" y="2584958"/>
            <a:ext cx="402956" cy="42319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FC8E27-CB46-5913-2DBC-224500CF0EA4}"/>
              </a:ext>
            </a:extLst>
          </p:cNvPr>
          <p:cNvSpPr/>
          <p:nvPr/>
        </p:nvSpPr>
        <p:spPr>
          <a:xfrm>
            <a:off x="4376302" y="4066849"/>
            <a:ext cx="5298200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ja-JP" altLang="en-US" sz="1200" b="1">
                <a:latin typeface="Meiryo" charset="-128"/>
                <a:ea typeface="Meiryo" charset="-128"/>
                <a:cs typeface="Meiryo" charset="-128"/>
              </a:rPr>
              <a:t>ひとつのサイドバナー内に、同一ロゴは</a:t>
            </a:r>
            <a:r>
              <a:rPr lang="en-US" altLang="ja-JP" sz="1200" b="1" dirty="0">
                <a:latin typeface="Meiryo" charset="-128"/>
                <a:ea typeface="Meiryo" charset="-128"/>
                <a:cs typeface="Meiryo" charset="-128"/>
              </a:rPr>
              <a:t>1</a:t>
            </a:r>
            <a:r>
              <a:rPr lang="ja-JP" altLang="en-US" sz="1200" b="1">
                <a:latin typeface="Meiryo" charset="-128"/>
                <a:ea typeface="Meiryo" charset="-128"/>
                <a:cs typeface="Meiryo" charset="-128"/>
              </a:rPr>
              <a:t>つまで。文字数は</a:t>
            </a:r>
            <a:r>
              <a:rPr lang="en-US" altLang="ja-JP" sz="1200" b="1" dirty="0">
                <a:latin typeface="Meiryo" charset="-128"/>
                <a:ea typeface="Meiryo" charset="-128"/>
                <a:cs typeface="Meiryo" charset="-128"/>
              </a:rPr>
              <a:t>40</a:t>
            </a:r>
            <a:r>
              <a:rPr lang="ja-JP" altLang="en-US" sz="1200" b="1">
                <a:latin typeface="Meiryo" charset="-128"/>
                <a:ea typeface="Meiryo" charset="-128"/>
                <a:cs typeface="Meiryo" charset="-128"/>
              </a:rPr>
              <a:t>字まで。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endParaRPr lang="en-US" altLang="ja-JP" sz="2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右側ロゴ情報：</a:t>
            </a:r>
            <a:r>
              <a:rPr lang="en" altLang="ja-JP" sz="900" dirty="0">
                <a:latin typeface="Meiryo" charset="-128"/>
                <a:ea typeface="Meiryo" charset="-128"/>
                <a:cs typeface="Meiryo" charset="-128"/>
              </a:rPr>
              <a:t>Yahoo! JAPAN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en" altLang="ja-JP" sz="900" dirty="0">
                <a:latin typeface="Meiryo" charset="-128"/>
                <a:ea typeface="Meiryo" charset="-128"/>
                <a:cs typeface="Meiryo" charset="-128"/>
              </a:rPr>
              <a:t>TV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放送局の共同企画！</a:t>
            </a:r>
            <a:endParaRPr lang="en-US" altLang="ja-JP" sz="9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　　　　　　　出稿実績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1500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件以上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!!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　　　　　　　　　　　　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…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合計文字数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9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36 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文字</a:t>
            </a:r>
            <a:endParaRPr lang="en-US" altLang="ja-JP" sz="9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　左側ロゴ情報：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次利用可能な動画制作から広告出稿までをこれ１つ　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…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合計文字数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90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24</a:t>
            </a:r>
            <a:r>
              <a:rPr lang="en-US" altLang="ja-JP" sz="900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900">
                <a:latin typeface="Meiryo" charset="-128"/>
                <a:ea typeface="Meiryo" charset="-128"/>
                <a:cs typeface="Meiryo" charset="-128"/>
              </a:rPr>
              <a:t>文字</a:t>
            </a:r>
            <a:endParaRPr lang="en-US" altLang="ja-JP" sz="9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0" name="グラフィックス 19" descr="チェックマークを付けたチェック ボックス 単色塗りつぶし">
            <a:extLst>
              <a:ext uri="{FF2B5EF4-FFF2-40B4-BE49-F238E27FC236}">
                <a16:creationId xmlns:a16="http://schemas.microsoft.com/office/drawing/2014/main" id="{AA342896-14F4-E45A-4B7B-576787EB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2993" y="3984808"/>
            <a:ext cx="402956" cy="42319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509784C-7449-771A-EB54-5CA25D3155FF}"/>
              </a:ext>
            </a:extLst>
          </p:cNvPr>
          <p:cNvSpPr/>
          <p:nvPr/>
        </p:nvSpPr>
        <p:spPr>
          <a:xfrm>
            <a:off x="4376302" y="5678068"/>
            <a:ext cx="3416320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>
                <a:latin typeface="Meiryo" charset="-128"/>
                <a:ea typeface="Meiryo" charset="-128"/>
                <a:cs typeface="Meiryo" charset="-128"/>
              </a:rPr>
              <a:t>　バナー内で訴求している内容が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lang="ja-JP" altLang="en-US" sz="1200" b="1">
                <a:latin typeface="Meiryo" charset="-128"/>
                <a:ea typeface="Meiryo" charset="-128"/>
                <a:cs typeface="Meiryo" charset="-128"/>
              </a:rPr>
              <a:t>リンク先ページで確認ができることが必須。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4" name="グラフィックス 23" descr="チェックマークを付けたチェック ボックス 単色塗りつぶし">
            <a:extLst>
              <a:ext uri="{FF2B5EF4-FFF2-40B4-BE49-F238E27FC236}">
                <a16:creationId xmlns:a16="http://schemas.microsoft.com/office/drawing/2014/main" id="{A385F9BE-81F3-AB3A-8454-73A9B7928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2993" y="5635355"/>
            <a:ext cx="402956" cy="423195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A15FE43-AEA1-58CE-8D00-3CDACE03FAFC}"/>
              </a:ext>
            </a:extLst>
          </p:cNvPr>
          <p:cNvCxnSpPr/>
          <p:nvPr/>
        </p:nvCxnSpPr>
        <p:spPr>
          <a:xfrm>
            <a:off x="4202993" y="1271057"/>
            <a:ext cx="5292000" cy="0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E5024A-8C27-DE3B-6E8E-597C2F1538EC}"/>
              </a:ext>
            </a:extLst>
          </p:cNvPr>
          <p:cNvSpPr txBox="1"/>
          <p:nvPr/>
        </p:nvSpPr>
        <p:spPr>
          <a:xfrm>
            <a:off x="4202993" y="1160640"/>
            <a:ext cx="153118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>
                <a:latin typeface="Meiryo" panose="020B0604030504040204" pitchFamily="34" charset="-128"/>
                <a:ea typeface="Meiryo" panose="020B0604030504040204" pitchFamily="34" charset="-128"/>
              </a:rPr>
              <a:t>▼サイドバナー関連▼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8A2F9E2-D7B7-6916-0AF3-E6C1496C37F9}"/>
              </a:ext>
            </a:extLst>
          </p:cNvPr>
          <p:cNvCxnSpPr/>
          <p:nvPr/>
        </p:nvCxnSpPr>
        <p:spPr>
          <a:xfrm>
            <a:off x="4202993" y="5424152"/>
            <a:ext cx="5292000" cy="0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4A281F2-7E45-E201-1D50-8C08D8AE6006}"/>
              </a:ext>
            </a:extLst>
          </p:cNvPr>
          <p:cNvSpPr txBox="1"/>
          <p:nvPr/>
        </p:nvSpPr>
        <p:spPr>
          <a:xfrm>
            <a:off x="4202993" y="5313735"/>
            <a:ext cx="153118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>
                <a:latin typeface="Meiryo" panose="020B0604030504040204" pitchFamily="34" charset="-128"/>
                <a:ea typeface="Meiryo" panose="020B0604030504040204" pitchFamily="34" charset="-128"/>
              </a:rPr>
              <a:t>▼全てのバナー関連▼</a:t>
            </a:r>
          </a:p>
        </p:txBody>
      </p:sp>
      <p:sp>
        <p:nvSpPr>
          <p:cNvPr id="29" name="下矢印 28">
            <a:extLst>
              <a:ext uri="{FF2B5EF4-FFF2-40B4-BE49-F238E27FC236}">
                <a16:creationId xmlns:a16="http://schemas.microsoft.com/office/drawing/2014/main" id="{568CE316-1802-C08C-EC84-1D630DB939B2}"/>
              </a:ext>
            </a:extLst>
          </p:cNvPr>
          <p:cNvSpPr/>
          <p:nvPr/>
        </p:nvSpPr>
        <p:spPr>
          <a:xfrm>
            <a:off x="2814364" y="2522872"/>
            <a:ext cx="551777" cy="178201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CD04C25-8E67-C0DF-8335-469219EDFC54}"/>
              </a:ext>
            </a:extLst>
          </p:cNvPr>
          <p:cNvSpPr txBox="1"/>
          <p:nvPr/>
        </p:nvSpPr>
        <p:spPr>
          <a:xfrm>
            <a:off x="2919316" y="2896003"/>
            <a:ext cx="338554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クリック遷移</a:t>
            </a:r>
          </a:p>
        </p:txBody>
      </p:sp>
      <p:sp>
        <p:nvSpPr>
          <p:cNvPr id="46" name="AutoShape 2" descr="動画制作">
            <a:extLst>
              <a:ext uri="{FF2B5EF4-FFF2-40B4-BE49-F238E27FC236}">
                <a16:creationId xmlns:a16="http://schemas.microsoft.com/office/drawing/2014/main" id="{58A06B9F-CBE0-304C-70E7-E536CB4FE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0" y="-460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" name="AutoShape 3" descr="広告出稿">
            <a:extLst>
              <a:ext uri="{FF2B5EF4-FFF2-40B4-BE49-F238E27FC236}">
                <a16:creationId xmlns:a16="http://schemas.microsoft.com/office/drawing/2014/main" id="{E1AD9541-2DB3-C1DA-FFA3-C8651F032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0" y="-460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41" name="カギ線コネクタ 40">
            <a:extLst>
              <a:ext uri="{FF2B5EF4-FFF2-40B4-BE49-F238E27FC236}">
                <a16:creationId xmlns:a16="http://schemas.microsoft.com/office/drawing/2014/main" id="{4EAC216B-992E-9A87-E23C-827544F2C704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4042489" y="1310367"/>
            <a:ext cx="160504" cy="274097"/>
          </a:xfrm>
          <a:prstGeom prst="bentConnector3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>
            <a:extLst>
              <a:ext uri="{FF2B5EF4-FFF2-40B4-BE49-F238E27FC236}">
                <a16:creationId xmlns:a16="http://schemas.microsoft.com/office/drawing/2014/main" id="{882C4B9D-8D85-A88A-E541-EA33318FB182}"/>
              </a:ext>
            </a:extLst>
          </p:cNvPr>
          <p:cNvCxnSpPr>
            <a:cxnSpLocks/>
          </p:cNvCxnSpPr>
          <p:nvPr/>
        </p:nvCxnSpPr>
        <p:spPr>
          <a:xfrm>
            <a:off x="994489" y="1310367"/>
            <a:ext cx="3208504" cy="274097"/>
          </a:xfrm>
          <a:prstGeom prst="bentConnector3">
            <a:avLst>
              <a:gd name="adj1" fmla="val 3135"/>
            </a:avLst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52">
            <a:extLst>
              <a:ext uri="{FF2B5EF4-FFF2-40B4-BE49-F238E27FC236}">
                <a16:creationId xmlns:a16="http://schemas.microsoft.com/office/drawing/2014/main" id="{DF2E5428-1FE8-938E-DABD-7C6957AED86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46521" y="2659538"/>
            <a:ext cx="581443" cy="2232000"/>
          </a:xfrm>
          <a:prstGeom prst="bentConnector3">
            <a:avLst>
              <a:gd name="adj1" fmla="val -39316"/>
            </a:avLst>
          </a:prstGeom>
          <a:ln w="127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FCCF25B1-2202-43D0-5153-E85EFE8A6137}"/>
              </a:ext>
            </a:extLst>
          </p:cNvPr>
          <p:cNvGrpSpPr/>
          <p:nvPr/>
        </p:nvGrpSpPr>
        <p:grpSpPr>
          <a:xfrm>
            <a:off x="264600" y="3762547"/>
            <a:ext cx="268492" cy="198445"/>
            <a:chOff x="894540" y="3548797"/>
            <a:chExt cx="444830" cy="328777"/>
          </a:xfrm>
        </p:grpSpPr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F75C5AE5-9D11-A708-183F-958BAF214267}"/>
                </a:ext>
              </a:extLst>
            </p:cNvPr>
            <p:cNvSpPr/>
            <p:nvPr/>
          </p:nvSpPr>
          <p:spPr>
            <a:xfrm>
              <a:off x="1010593" y="3548797"/>
              <a:ext cx="328777" cy="3287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81FD6574-5A88-35AC-ABAB-3ECC83BCB51A}"/>
                </a:ext>
              </a:extLst>
            </p:cNvPr>
            <p:cNvSpPr txBox="1"/>
            <p:nvPr/>
          </p:nvSpPr>
          <p:spPr>
            <a:xfrm>
              <a:off x="894540" y="3581614"/>
              <a:ext cx="397907" cy="21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同一</a:t>
              </a:r>
            </a:p>
          </p:txBody>
        </p:sp>
      </p:grpSp>
      <p:cxnSp>
        <p:nvCxnSpPr>
          <p:cNvPr id="55" name="カギ線コネクタ 54">
            <a:extLst>
              <a:ext uri="{FF2B5EF4-FFF2-40B4-BE49-F238E27FC236}">
                <a16:creationId xmlns:a16="http://schemas.microsoft.com/office/drawing/2014/main" id="{83DEA66A-C4F5-D0CE-7315-12A600B6AEC6}"/>
              </a:ext>
            </a:extLst>
          </p:cNvPr>
          <p:cNvCxnSpPr>
            <a:cxnSpLocks/>
          </p:cNvCxnSpPr>
          <p:nvPr/>
        </p:nvCxnSpPr>
        <p:spPr>
          <a:xfrm flipV="1">
            <a:off x="2644627" y="2823786"/>
            <a:ext cx="1260000" cy="1908000"/>
          </a:xfrm>
          <a:prstGeom prst="bentConnector3">
            <a:avLst>
              <a:gd name="adj1" fmla="val 117921"/>
            </a:avLst>
          </a:prstGeom>
          <a:ln w="127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5E830F8-7E01-2006-6257-7159E507E145}"/>
              </a:ext>
            </a:extLst>
          </p:cNvPr>
          <p:cNvGrpSpPr/>
          <p:nvPr/>
        </p:nvGrpSpPr>
        <p:grpSpPr>
          <a:xfrm>
            <a:off x="3953595" y="3994901"/>
            <a:ext cx="268491" cy="198445"/>
            <a:chOff x="894542" y="3548797"/>
            <a:chExt cx="444828" cy="328777"/>
          </a:xfrm>
        </p:grpSpPr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B899576E-A41A-69C5-90BB-29270CB80C8E}"/>
                </a:ext>
              </a:extLst>
            </p:cNvPr>
            <p:cNvSpPr/>
            <p:nvPr/>
          </p:nvSpPr>
          <p:spPr>
            <a:xfrm>
              <a:off x="1010593" y="3548797"/>
              <a:ext cx="328777" cy="3287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2ED5645-50E2-31F0-9AC9-140096B9B34E}"/>
                </a:ext>
              </a:extLst>
            </p:cNvPr>
            <p:cNvSpPr txBox="1"/>
            <p:nvPr/>
          </p:nvSpPr>
          <p:spPr>
            <a:xfrm>
              <a:off x="894542" y="3581614"/>
              <a:ext cx="397907" cy="21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同一</a:t>
              </a:r>
            </a:p>
          </p:txBody>
        </p:sp>
      </p:grpSp>
      <p:cxnSp>
        <p:nvCxnSpPr>
          <p:cNvPr id="58" name="カギ線コネクタ 57">
            <a:extLst>
              <a:ext uri="{FF2B5EF4-FFF2-40B4-BE49-F238E27FC236}">
                <a16:creationId xmlns:a16="http://schemas.microsoft.com/office/drawing/2014/main" id="{5B2A09BA-B911-A40B-A523-CF7A6967FB44}"/>
              </a:ext>
            </a:extLst>
          </p:cNvPr>
          <p:cNvCxnSpPr>
            <a:cxnSpLocks/>
          </p:cNvCxnSpPr>
          <p:nvPr/>
        </p:nvCxnSpPr>
        <p:spPr>
          <a:xfrm flipV="1">
            <a:off x="1356412" y="3574797"/>
            <a:ext cx="2448000" cy="1620000"/>
          </a:xfrm>
          <a:prstGeom prst="bentConnector3">
            <a:avLst>
              <a:gd name="adj1" fmla="val 101163"/>
            </a:avLst>
          </a:prstGeom>
          <a:ln w="127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F4F01AF-6AF7-A154-3737-21DB15E2C8A7}"/>
              </a:ext>
            </a:extLst>
          </p:cNvPr>
          <p:cNvGrpSpPr/>
          <p:nvPr/>
        </p:nvGrpSpPr>
        <p:grpSpPr>
          <a:xfrm>
            <a:off x="3231896" y="5095574"/>
            <a:ext cx="268490" cy="198445"/>
            <a:chOff x="894544" y="3548797"/>
            <a:chExt cx="444826" cy="328777"/>
          </a:xfrm>
        </p:grpSpPr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E5963B03-E277-A7EC-2B90-D52698F20B76}"/>
                </a:ext>
              </a:extLst>
            </p:cNvPr>
            <p:cNvSpPr/>
            <p:nvPr/>
          </p:nvSpPr>
          <p:spPr>
            <a:xfrm>
              <a:off x="1010593" y="3548797"/>
              <a:ext cx="328777" cy="3287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D031C2B-CE79-25E1-9586-819F6735F04B}"/>
                </a:ext>
              </a:extLst>
            </p:cNvPr>
            <p:cNvSpPr txBox="1"/>
            <p:nvPr/>
          </p:nvSpPr>
          <p:spPr>
            <a:xfrm>
              <a:off x="894544" y="3581616"/>
              <a:ext cx="397906" cy="21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同一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72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6545</TotalTime>
  <Words>1859</Words>
  <Application>Microsoft Macintosh PowerPoint</Application>
  <PresentationFormat>A4 210 x 297 mm</PresentationFormat>
  <Paragraphs>379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142</cp:revision>
  <cp:lastPrinted>2024-06-06T09:33:33Z</cp:lastPrinted>
  <dcterms:created xsi:type="dcterms:W3CDTF">2022-02-28T01:17:01Z</dcterms:created>
  <dcterms:modified xsi:type="dcterms:W3CDTF">2025-04-01T02:03:36Z</dcterms:modified>
</cp:coreProperties>
</file>